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7"/>
  </p:notesMasterIdLst>
  <p:sldIdLst>
    <p:sldId id="256" r:id="rId2"/>
    <p:sldId id="458" r:id="rId3"/>
    <p:sldId id="545" r:id="rId4"/>
    <p:sldId id="548" r:id="rId5"/>
    <p:sldId id="547" r:id="rId6"/>
    <p:sldId id="546" r:id="rId7"/>
    <p:sldId id="395" r:id="rId8"/>
    <p:sldId id="412" r:id="rId9"/>
    <p:sldId id="414" r:id="rId10"/>
    <p:sldId id="448" r:id="rId11"/>
    <p:sldId id="415" r:id="rId12"/>
    <p:sldId id="403" r:id="rId13"/>
    <p:sldId id="419" r:id="rId14"/>
    <p:sldId id="425" r:id="rId15"/>
    <p:sldId id="426" r:id="rId16"/>
    <p:sldId id="427" r:id="rId17"/>
    <p:sldId id="428" r:id="rId18"/>
    <p:sldId id="438" r:id="rId19"/>
    <p:sldId id="464" r:id="rId20"/>
    <p:sldId id="465" r:id="rId21"/>
    <p:sldId id="471" r:id="rId22"/>
    <p:sldId id="466" r:id="rId23"/>
    <p:sldId id="468" r:id="rId24"/>
    <p:sldId id="467" r:id="rId25"/>
    <p:sldId id="469" r:id="rId26"/>
    <p:sldId id="470" r:id="rId27"/>
    <p:sldId id="327" r:id="rId28"/>
    <p:sldId id="515" r:id="rId29"/>
    <p:sldId id="349" r:id="rId30"/>
    <p:sldId id="339" r:id="rId31"/>
    <p:sldId id="529" r:id="rId32"/>
    <p:sldId id="319" r:id="rId33"/>
    <p:sldId id="336" r:id="rId34"/>
    <p:sldId id="259" r:id="rId35"/>
    <p:sldId id="261" r:id="rId36"/>
    <p:sldId id="320" r:id="rId37"/>
    <p:sldId id="321" r:id="rId38"/>
    <p:sldId id="290" r:id="rId39"/>
    <p:sldId id="337" r:id="rId40"/>
    <p:sldId id="350" r:id="rId41"/>
    <p:sldId id="351" r:id="rId42"/>
    <p:sldId id="289" r:id="rId43"/>
    <p:sldId id="293" r:id="rId44"/>
    <p:sldId id="294" r:id="rId45"/>
    <p:sldId id="335" r:id="rId46"/>
    <p:sldId id="516" r:id="rId47"/>
    <p:sldId id="420" r:id="rId48"/>
    <p:sldId id="459" r:id="rId49"/>
    <p:sldId id="517" r:id="rId50"/>
    <p:sldId id="518" r:id="rId51"/>
    <p:sldId id="519" r:id="rId52"/>
    <p:sldId id="520" r:id="rId53"/>
    <p:sldId id="521" r:id="rId54"/>
    <p:sldId id="472" r:id="rId55"/>
    <p:sldId id="473" r:id="rId56"/>
    <p:sldId id="482" r:id="rId57"/>
    <p:sldId id="398" r:id="rId58"/>
    <p:sldId id="530" r:id="rId59"/>
    <p:sldId id="531" r:id="rId60"/>
    <p:sldId id="532" r:id="rId61"/>
    <p:sldId id="533" r:id="rId62"/>
    <p:sldId id="525" r:id="rId63"/>
    <p:sldId id="437" r:id="rId64"/>
    <p:sldId id="446" r:id="rId65"/>
    <p:sldId id="447" r:id="rId66"/>
    <p:sldId id="527" r:id="rId67"/>
    <p:sldId id="449" r:id="rId68"/>
    <p:sldId id="451" r:id="rId69"/>
    <p:sldId id="452" r:id="rId70"/>
    <p:sldId id="551" r:id="rId71"/>
    <p:sldId id="539" r:id="rId72"/>
    <p:sldId id="540" r:id="rId73"/>
    <p:sldId id="526" r:id="rId74"/>
    <p:sldId id="474" r:id="rId75"/>
    <p:sldId id="541" r:id="rId76"/>
    <p:sldId id="542" r:id="rId77"/>
    <p:sldId id="543" r:id="rId78"/>
    <p:sldId id="443" r:id="rId79"/>
    <p:sldId id="462" r:id="rId80"/>
    <p:sldId id="463" r:id="rId81"/>
    <p:sldId id="528" r:id="rId82"/>
    <p:sldId id="444" r:id="rId83"/>
    <p:sldId id="479" r:id="rId84"/>
    <p:sldId id="481" r:id="rId85"/>
    <p:sldId id="544" r:id="rId8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208" autoAdjust="0"/>
  </p:normalViewPr>
  <p:slideViewPr>
    <p:cSldViewPr>
      <p:cViewPr varScale="1">
        <p:scale>
          <a:sx n="49" d="100"/>
          <a:sy n="49" d="100"/>
        </p:scale>
        <p:origin x="1336" y="3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8/8/2024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Add slides on how to evaluate an RCT (simple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Story: </a:t>
            </a:r>
            <a:r>
              <a:rPr lang="en-US" b="0" i="1" dirty="0">
                <a:solidFill>
                  <a:srgbClr val="110F4C"/>
                </a:solidFill>
                <a:effectLst/>
                <a:latin typeface="GT America"/>
              </a:rPr>
              <a:t>A policewoman sees a man searching for something under a streetlight and asks what the man has lost. He says he lost his keys, and they both look under the streetlight together. After a few minutes, the policewoman asks the man if he is sure he lost them here, and he replies, no, and that he lost them in the park. The policewoman asks why he is searching here, and the man replies, “This is where the light is."</a:t>
            </a:r>
            <a:r>
              <a:rPr lang="en-US" b="0" i="0" dirty="0">
                <a:solidFill>
                  <a:srgbClr val="110F4C"/>
                </a:solidFill>
                <a:effectLst/>
                <a:latin typeface="GT America"/>
              </a:rPr>
              <a:t> </a:t>
            </a:r>
          </a:p>
          <a:p>
            <a:pPr marL="171450" indent="-171450">
              <a:buFont typeface="Arial" panose="020B0604020202020204" pitchFamily="34" charset="0"/>
              <a:buChar char="•"/>
            </a:pPr>
            <a:r>
              <a:rPr lang="en-US" dirty="0"/>
              <a:t>This is also known as the street light effect – researchers shine the light just on the street, miss what’s to the side. Are you asking the right questions? An example: a program hopes to improve commitment to school, and boasts that it improves test scores  -- does that measure the outcome you want (teacher performance, kid happiness, etc.?) or does it just measure how good kids are at taking tests. Data limitations play a big role here (in health, think quality measurements, or metrics of risk/equity/etc.)</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3290694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questions that are nearly impossible to answer in a paper or project (okay, you can do a power calculation – </a:t>
            </a:r>
            <a:r>
              <a:rPr lang="en-US" dirty="0" err="1"/>
              <a:t>ish</a:t>
            </a:r>
            <a:r>
              <a:rPr lang="en-US" dirty="0"/>
              <a:t>). But you still need to think carefully about each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664430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includes things like – what limitations should be noted, what should go in a discussion, etc. We’ll try to talk more about this with each method we cover. </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701363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Economists call internal validity “identification” You might not even have seen all the threats if your DAG is incomplete or wrong. A good econometrician is trained to try to pick at all the potential threats to identification / internal validity here. The best way to get around these is to think about as many as you can and then present your work as much as you can – people will help you see what you’re missing. </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3935344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We’ll talk about more threats to internal validity throughout the course, particularly next time. If you want to think about multiple threats to IV, just think about nutrition research (they’re everywhere!). What’s an example of selection bias in our context? </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294648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Um what? Don’t trust the headlines, or the lay media.</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2483565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True story: this was a study published about mice! But read the text summarizing the study.</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2245144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of concern with surveys or even clinical trials</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1131331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2067369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We’re </a:t>
            </a:r>
            <a:r>
              <a:rPr lang="en-CA" dirty="0" err="1"/>
              <a:t>gonna</a:t>
            </a:r>
            <a:r>
              <a:rPr lang="en-CA" dirty="0"/>
              <a:t> touch on more threats to internal validity now.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977192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Leaving a back door open is a big problem in design-based inference. We’ve talked about this a lot, let’s look at some math real quick. </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2173359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Attenuation is a common refrain in published papers, but measurement error is more complicated than that!</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339072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are we actually measuring quality appropriately?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2182187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include age and height in a regression to close back doors, how do I know what is explained by age and what is explained by height? Here, this might not matter (we just care about “growth” as the causal pathway) but what if we could consider a policy that would randomly make people taller. Would that help health? </a:t>
            </a:r>
            <a:r>
              <a:rPr lang="en-US" dirty="0" err="1"/>
              <a:t>Shrugh</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751105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have we seen perfect collinearity? Dummy variable trap?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2066084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how much it really matters – collinearity is a problem if it messes with the causal parameter of interest, but doesn’t matter if age and height are both controls.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1318691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753678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goal is to understand a DGP – what gives rise to the data we see in the world? Stick with example: when can we say moving to a hospital of different quality has a *causal* effect on patient outcomes? Think about an ideal experiment there (first RCT), then a quasi-experiment (hospital closures, patient moving)</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423487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What would an RCT be in our standard?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1165768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Example: </a:t>
            </a:r>
            <a:r>
              <a:rPr lang="en-US" b="0" i="0" dirty="0">
                <a:solidFill>
                  <a:srgbClr val="4D4D4D"/>
                </a:solidFill>
                <a:effectLst/>
                <a:latin typeface="ff-quadraat-web-pro"/>
              </a:rPr>
              <a:t>We randomly assigned 800 hospitalized patients with medically and socially complex conditions, all with at least one additional hospitalization in the preceding 6 months, to the Coalition’s care-transition program or to usual care. The primary outcome was hospital readmission within 180 days after discharge.</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806254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1422202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1534914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Decades of research goes into understanding how real data can give us (some) real answers. There are more assumptions and some limits on the parameters you return, but that’s a </a:t>
            </a:r>
            <a:r>
              <a:rPr lang="en-CA" dirty="0" err="1"/>
              <a:t>tradeoff</a:t>
            </a:r>
            <a:r>
              <a:rPr lang="en-CA" dirty="0"/>
              <a:t> worth taking.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5498035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Policies are not all based on RCTs -- many rely on real-world data and causal inference. The questions are: (1) is that causal inference sound? And (2) more philosophically – to what extent should all policy be built on evidence vs. art/craft/intuition? Do we need more evidence about drinking age, for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3366972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solidFill>
                  <a:schemeClr val="accent3">
                    <a:lumMod val="75000"/>
                  </a:schemeClr>
                </a:solidFill>
              </a:rPr>
              <a:t>Example</a:t>
            </a:r>
            <a:r>
              <a:rPr lang="en-US" sz="2400" dirty="0"/>
              <a:t>: Go back to evaluating quality of care on patient outcomes. What real-world things mimic an RCT? Hospital closures, patients moving, etc.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3989394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there’s no math behind the causal structure – that’s all the hypothesis part of the scientific method. Why acyclic – no simultaneity (no cycles in the graph)</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1020629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RCT, in this situation, would eliminate (“close”) effect of X on Y by randomizing (so that there is no “X \</a:t>
            </a:r>
            <a:r>
              <a:rPr lang="en-US" dirty="0" err="1"/>
              <a:t>rightarrow</a:t>
            </a:r>
            <a:r>
              <a:rPr lang="en-US" dirty="0"/>
              <a:t> D”)</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616096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of relationships: (1) chain X -&gt; y -&gt; z; (2) fork z &lt;- x -&gt; y; (3) inverted fork / collider z -&gt; x &lt;- y  (x is the collider; controlling for it can cause a spurious relationship between any of the </a:t>
            </a:r>
            <a:r>
              <a:rPr lang="en-US"/>
              <a:t>three variables)</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1257302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48180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23387318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541825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9993142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DAG is a theoretical, hypothesized object.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2454848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Superscripts versus subscripts</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1851515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central problem here? For each individual, we only observe 1 or the other! This is the </a:t>
            </a:r>
            <a:r>
              <a:rPr lang="en-US" b="1" dirty="0"/>
              <a:t>fundamental problem of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3786311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observed both outcomes for an individual, calculating the ATE (parameter of interest) would be easy (like in It’s a Wonderful Life)</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40305016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614190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Draw this DAG on the whiteboard – erase links between ability and education (removes omitted variable bias)</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9242129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conditionally random is conditional on regression controls, but on </a:t>
            </a:r>
            <a:r>
              <a:rPr lang="en-US" b="1" dirty="0"/>
              <a:t>matching.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18932913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the magic of randomization! It’s what makes an RCT so powerful – here, we will approximate it (design-based inference) by selecting a subset of our data where individuals look similar (including in ability), but where treatment is quasi-randomly assigned. Same idea behind approximating an experiment in our context.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277485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is just controlling for education here not enough? You still have untreated observations that look basically nothing like the treated observations, and they’re still being included in the regression. Maybe they shouldn’t be? </a:t>
            </a:r>
          </a:p>
          <a:p>
            <a:pPr marL="171450" indent="-171450">
              <a:buFont typeface="Arial" panose="020B0604020202020204" pitchFamily="34" charset="0"/>
              <a:buChar char="•"/>
            </a:pPr>
            <a:r>
              <a:rPr lang="en-CA" dirty="0"/>
              <a:t>So suppose you want to compare how a heart attack affects a family – if you just throw in controls for age/sex/risk/etc., you’re still using data on the triathlon runners against the heart attack families. </a:t>
            </a:r>
          </a:p>
          <a:p>
            <a:pPr marL="171450" indent="-171450">
              <a:buFont typeface="Arial" panose="020B0604020202020204" pitchFamily="34" charset="0"/>
              <a:buChar char="•"/>
            </a:pPr>
            <a:r>
              <a:rPr lang="en-CA" dirty="0"/>
              <a:t>Reducing model dependence means that researcher discretion is limited – you’re really comparing apples to apples. Suppose we have this data and want a treatment effect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42461946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what happens if you pool all data. We can try either a linear regression (what’s the treatment effect)</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88845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Suppose the outcome is: likelihood of breastfeeding (in percentages). Note: some of this is made up.</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008078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Or we try a quadratic fit – now the ATE is flipped? Which is correct? </a:t>
            </a:r>
          </a:p>
          <a:p>
            <a:r>
              <a:rPr lang="en-CA" dirty="0"/>
              <a:t>Can anyone see what the problem is (we have untreated outliers that are skewing regressions – we don’t want these observations because they aren’t comparable to treated group)</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18790521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drop these observations – now line and quadratic tell similar stories</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36377102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drop these observations – now line and quadratic tell similar stories</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5618961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Without need to fit the poorly matching observations, models tell a story that reflects the data we care about. (That’s the kicker philosophically here – is there data we can say we “care more about”)?</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544501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Really, it’s not matching or regression – it’s matching + regression! Appropriate data selection + model selection can be your friend.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41657923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what did you like about the paper? What was confusing for you?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28837149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still using association. Why? What might be imperfect about matching? </a:t>
            </a:r>
          </a:p>
          <a:p>
            <a:r>
              <a:rPr lang="en-CA" dirty="0"/>
              <a:t>Discussion questions: </a:t>
            </a:r>
          </a:p>
          <a:p>
            <a:pPr marL="171450" indent="-171450">
              <a:buFont typeface="Arial" panose="020B0604020202020204" pitchFamily="34" charset="0"/>
              <a:buChar char="•"/>
            </a:pPr>
            <a:r>
              <a:rPr lang="en-CA" dirty="0"/>
              <a:t>What is the importance of this question? (Infertility affects 1 in 6, treatment affects up to 4% of births in Canada). Are there risks? </a:t>
            </a:r>
          </a:p>
          <a:p>
            <a:pPr marL="171450" indent="-171450">
              <a:buFont typeface="Arial" panose="020B0604020202020204" pitchFamily="34" charset="0"/>
              <a:buChar char="•"/>
            </a:pPr>
            <a:r>
              <a:rPr lang="en-CA" dirty="0"/>
              <a:t>What are the outcomes? What is the independent and dependent variable here? How are they defined? (SMM includes near-fatal events from eclampsia, etc. Why near-fatal? Mortality is too low to look at carefully). </a:t>
            </a:r>
          </a:p>
          <a:p>
            <a:pPr marL="171450" indent="-171450">
              <a:buFont typeface="Arial" panose="020B0604020202020204" pitchFamily="34" charset="0"/>
              <a:buChar char="•"/>
            </a:pPr>
            <a:r>
              <a:rPr lang="en-CA" dirty="0"/>
              <a:t>Why can’t we do an RCT here? </a:t>
            </a:r>
          </a:p>
          <a:p>
            <a:pPr marL="171450" indent="-171450">
              <a:buFont typeface="Arial" panose="020B0604020202020204" pitchFamily="34" charset="0"/>
              <a:buChar char="•"/>
            </a:pPr>
            <a:r>
              <a:rPr lang="en-CA" dirty="0"/>
              <a:t>What is the comparison without matching? What are the open back doors we need to close?  (main problem: selection into IVF and *age*)</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14640853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Discussion: </a:t>
            </a:r>
          </a:p>
          <a:p>
            <a:pPr marL="171450" indent="-171450">
              <a:buFont typeface="Arial" panose="020B0604020202020204" pitchFamily="34" charset="0"/>
              <a:buChar char="•"/>
            </a:pPr>
            <a:r>
              <a:rPr lang="en-CA" dirty="0"/>
              <a:t>Helpful to have a discussion like this for how sample was constructed</a:t>
            </a:r>
          </a:p>
          <a:p>
            <a:pPr marL="171450" indent="-171450">
              <a:buFont typeface="Arial" panose="020B0604020202020204" pitchFamily="34" charset="0"/>
              <a:buChar char="•"/>
            </a:pPr>
            <a:r>
              <a:rPr lang="en-CA" dirty="0"/>
              <a:t>Inclusion/exclusion criteria here are very clear. </a:t>
            </a:r>
          </a:p>
          <a:p>
            <a:pPr marL="171450" indent="-171450">
              <a:buFont typeface="Arial" panose="020B0604020202020204" pitchFamily="34" charset="0"/>
              <a:buChar char="•"/>
            </a:pPr>
            <a:r>
              <a:rPr lang="en-CA" dirty="0"/>
              <a:t>Why might they randomly sample 1 birth per woman? (honestly, this isn’t well-justified to me).</a:t>
            </a:r>
          </a:p>
          <a:p>
            <a:pPr marL="171450" indent="-171450">
              <a:buFont typeface="Arial" panose="020B0604020202020204" pitchFamily="34" charset="0"/>
              <a:buChar char="•"/>
            </a:pPr>
            <a:r>
              <a:rPr lang="en-CA" dirty="0"/>
              <a:t>Look at sample sizes before/after matching. What’s happening? We’re throwing away data that don’t match well!</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40393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tables! Look at the parentheses here first, they are the percentages rather than the raw counts. How do we interpret these?</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35823235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tables! Look at the parentheses here first, they are the percentages rather than the raw counts. How do we interpret these?</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462963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do we think about </a:t>
            </a:r>
            <a:r>
              <a:rPr lang="en-CA"/>
              <a:t>this visualization?</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25175183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Preprocessing should be informed by the causal model you have in mind (you guess something about what is non-random in treatment assignment and fix it)</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31080542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way most matching actually happens these days!</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17800160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Subscript notes: I and j are people, n is covariate (age, sex, </a:t>
            </a:r>
            <a:r>
              <a:rPr lang="en-US" dirty="0" err="1"/>
              <a:t>bmi</a:t>
            </a:r>
            <a:r>
              <a:rPr lang="en-US" dirty="0"/>
              <a:t>, married, etc.)</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0197060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choose k</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39639336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neighbors of this guy?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11647984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choose k? </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30036082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34705682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need to update this slide.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10292844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tables! Look at the parentheses here first, they are the percentages rather than the raw counts. How do we interpret these? </a:t>
            </a:r>
            <a:r>
              <a:rPr lang="en-US" b="1" u="sng" dirty="0"/>
              <a:t>How do we decide if the match is good enough?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4189482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looks better, at least. So the matching may have been more helpful in some areas than others (how do we decide what that means)? </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171087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thing to hit here: economic versus statistical significance – a p-value is all well and good, but what is the takeaway? What’s the story?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9911102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if you are analyzing data from an RCT, you really just have to look at differences in means (maybe adjusting the SE s or adjusting for multiple hypothesis testing). You don’t even need controls! (Why? No confounding) Our goal today: can we simulate an RCT in the real world? (You can add adjustment if you need to).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40672552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what is the regression? What is the main coefficient of interest?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36574532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what is the regression? What is the main coefficient of interest? Did they have any controls (no)? What did they do instead (lots of subgroup analysis)? </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36120678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 in means + regression + nice visualization (ish). What do we think? What works well? What doesn’t? </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36629082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 out view. </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954247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note that the OLS assigns weights to observations that may bias your estimate of ATE or ATT, particularly if (1) probability of treatment varies with x and (2) E(Y_1-Y_0|x) varies in x</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4813482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you can’t match on, say, ability, your matching might be making things worse. </a:t>
            </a:r>
          </a:p>
          <a:p>
            <a:r>
              <a:rPr lang="en-CA" dirty="0"/>
              <a:t>PSM had its heyday, now we have problems with it.</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41845338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King Charles – added this before the coronation.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33038199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30220478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think they did a super good job dealing with this. Their limitations are all “fake” limitations. </a:t>
            </a:r>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345144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thing to hit here: economic versus statistical significance – a p-value is all well and good, but what is the takeaway? What’s the story?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3928271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t>
            </a:r>
            <a:r>
              <a:rPr lang="en-US" dirty="0" err="1"/>
              <a:t>gonna</a:t>
            </a:r>
            <a:r>
              <a:rPr lang="en-US" dirty="0"/>
              <a:t> talk about some types of “regression validity” – not R-squared but when the link between regression and model is strong enough. Suppose that our goal is to estimate the association between some things and quality of care in a hospital. What are some possible variables to include? (Exercise for discussion). Then talk about taking this to data – how do we measure everything?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4229156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8/8/2024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8/8/2024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8/8/2024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8/8/2024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8/8/2024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tripod-statement.org/wp-content/uploads/2020/01/Tripod-Checlist-Prediction-Model-Development.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21.png"/></Relationships>
</file>

<file path=ppt/slides/_rels/slide2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evalf22.classes.andrewheiss.com/example/dags.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blogs.worldbank.org/impactevaluations/what-do-you-need-do-make-matching-estimator-convincing-rhetorical-vs-statistical"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jstor.org/stable/pdf/2677743.pdf?casa_token=IjzYni5P9uUAAAAA:HbrUlmcnj8t1GBBHJytsvqUEIdLKpMC1ABrVGkWiLLcQgUWY5UbC-yXn2gcvE6OuPNOfoxREOtA1F7sBaoqtyetfAHB4x2VnbXh4rjJY5UhP97YRSzNm"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hyperlink" Target="https://pdf.sciencedirectassets.com/271689/1-s2.0-S0304407600X02643/1-s2.0-S030440760400082X/main.pdf?X-Amz-Security-Token=IQoJb3JpZ2luX2VjEPH%2F%2F%2F%2F%2F%2F%2F%2F%2F%2FwEaCXVzLWVhc3QtMSJIMEYCIQCxQ2yfY%2Bmqiau%2BNmeT3aqLxeiqpqaEcfD3fPUsQSTf1gIhAPQQiF1vxLCj9kq3OKqZK4YvXdCZYVPmRpZAvn3TPBwzKtIECBoQBBoMMDU5MDAzNTQ2ODY1IgzIe%2FIcvUCnkPdcMXkqrwTYN%2Fh3YrhG3ofbMxPmDgkvPvZx9pl1jttMyJsr7Xmpe9PNYfw0vL1DsFCxlSI1DEf2ThFEDOzpevTFRYKD%2FIBeep7juH%2F2AsEnpuUBRj573hp9nXCjUEj92GrGuAFuavXve57oK85yIM7EFxMv%2FIktfEFhR220IeG6tlANa0ItmbafZ2VSlYqgUmuEVCkYmItrCDOdN9UidlUQ4ISJx5PFmwSb%2BAYeMOOjE0m%2BTgYwoFS%2B70cBbemdDuj%2Fvu1hK8R9xoGaVzP9rnLdkqdM1m8q1iHtqVad%2FQCpbIwQu3xEviPk2DwCLk7v00lxGy7KqfIWcJr2VS11MscQRxBGnBvQqvcChxBOyB%2FM4Mfs2fNqoUY9dbF5InaXWi9CnAKI5UUKC2d7cEYK09bwOmLaTyxWckXx631DPzV%2Bd7ZDCidN6SP4fyv66RuewRi6MAuAbuJZ7QkL8SSOlohZqIHHDLEf4WHH0GlKay4VJVHJHTG7oXOQQQRjP4aCnQXpiIHJ7xpVipVNgiTPDewXgkgzc%2FeQnawbDsghH89%2F6Hytn3799bfqgrY43WC1AfP%2FN%2B%2BygogYoXigg%2FXmzZSiFdLuEkSbK7E42o1II%2BPUcvUDTONw26Nbmee30xpBdjrmjt35S9mcaE0eiNH0Ee7%2FBGPw1eWtfoPC%2FZDrKQWm7kD8zOKxS1w%2F3%2BrlT0JWFJsoGOE2TmLVteBnhUYy3gzCdJjDW4ien7kKVccXes3A2l4j7cDsMOWD8pUGOqgBJHdU7Aq0fFV2aQW1OmEPPVMdR5HQ74O0N75p6BjvrHhVEpTKxRfxtjhZB4XLCmU9clfVk7sLx4siGutqz80VEvEIKHcJiKVPsOotlMmNiUIsDbZ%2BRMOzQC2alEQvRfyYuPCQVRolFZ2Dw5nX6ge%2B%2B0aDjaOIDZNd96sz70oGeRkFXiZqV2374Q2VJDYB2mjGnDBowgBpw1P57pcqtQx1DFLNx8qzl1Y6&amp;X-Amz-Algorithm=AWS4-HMAC-SHA256&amp;X-Amz-Date=20220629T173022Z&amp;X-Amz-SignedHeaders=host&amp;X-Amz-Expires=300&amp;X-Amz-Credential=ASIAQ3PHCVTYQKIYNGUC%2F20220629%2Fus-east-1%2Fs3%2Faws4_request&amp;X-Amz-Signature=7675288f4216322759d9dbf1129663aad221c7c4cbdb7c29033ed52bdc90e1bf&amp;hash=308fa8f869edd6ef8ffd5f9bb51d2a15a87e1a23ec43e6d9cd64d74d8f99ab4c&amp;host=68042c943591013ac2b2430a89b270f6af2c76d8dfd086a07176afe7c76c2c61&amp;pii=S030440760400082X&amp;tid=spdf-06185d94-b6ea-4d72-b35a-150107643f7a&amp;sid=5e9271e41aae99496638b365e05f5c642176gxrqa&amp;type=client&amp;ua=4d50515653510250050c&amp;rr=723063c2dc5217f1"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525000" cy="1894362"/>
          </a:xfrm>
        </p:spPr>
        <p:txBody>
          <a:bodyPr>
            <a:normAutofit/>
          </a:bodyPr>
          <a:lstStyle/>
          <a:p>
            <a:r>
              <a:rPr lang="en-US" dirty="0"/>
              <a:t>Intermediate Statistics</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 9: Introduction to Causal Inference and Matching</a:t>
            </a:r>
          </a:p>
          <a:p>
            <a:r>
              <a:rPr lang="en-US" sz="2400" dirty="0"/>
              <a:t>March 20, 2024</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a:t>
            </a:r>
          </a:p>
          <a:p>
            <a:pPr lvl="1"/>
            <a:r>
              <a:rPr lang="en-US" sz="2200" dirty="0">
                <a:cs typeface="Times New Roman" panose="02020603050405020304" pitchFamily="18" charset="0"/>
              </a:rPr>
              <a:t>How is the outcome variable measured? </a:t>
            </a:r>
          </a:p>
          <a:p>
            <a:pPr lvl="1"/>
            <a:r>
              <a:rPr lang="en-US" sz="2200" dirty="0">
                <a:cs typeface="Times New Roman" panose="02020603050405020304" pitchFamily="18" charset="0"/>
              </a:rPr>
              <a:t>Are we capturing the right spot in the distribution (mean, median, etc.?) </a:t>
            </a:r>
            <a:endParaRPr lang="en-US" sz="2200" b="1" dirty="0">
              <a:cs typeface="Times New Roman" panose="02020603050405020304" pitchFamily="18" charset="0"/>
            </a:endParaRPr>
          </a:p>
        </p:txBody>
      </p:sp>
      <p:pic>
        <p:nvPicPr>
          <p:cNvPr id="6" name="Picture 5">
            <a:extLst>
              <a:ext uri="{FF2B5EF4-FFF2-40B4-BE49-F238E27FC236}">
                <a16:creationId xmlns:a16="http://schemas.microsoft.com/office/drawing/2014/main" id="{DE8195EF-5EDD-49BE-FBDA-CD1359BF35E7}"/>
              </a:ext>
            </a:extLst>
          </p:cNvPr>
          <p:cNvPicPr>
            <a:picLocks noChangeAspect="1"/>
          </p:cNvPicPr>
          <p:nvPr/>
        </p:nvPicPr>
        <p:blipFill>
          <a:blip r:embed="rId3"/>
          <a:stretch>
            <a:fillRect/>
          </a:stretch>
        </p:blipFill>
        <p:spPr>
          <a:xfrm>
            <a:off x="2936726" y="2850952"/>
            <a:ext cx="5785147" cy="3854648"/>
          </a:xfrm>
          <a:prstGeom prst="rect">
            <a:avLst/>
          </a:prstGeom>
        </p:spPr>
      </p:pic>
    </p:spTree>
    <p:extLst>
      <p:ext uri="{BB962C8B-B14F-4D97-AF65-F5344CB8AC3E}">
        <p14:creationId xmlns:p14="http://schemas.microsoft.com/office/powerpoint/2010/main" val="2061852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lvl="1"/>
            <a:r>
              <a:rPr lang="en-US" sz="2200" dirty="0">
                <a:cs typeface="Times New Roman" panose="02020603050405020304" pitchFamily="18" charset="0"/>
              </a:rPr>
              <a:t>Do you have enough </a:t>
            </a:r>
            <a:r>
              <a:rPr lang="en-US" sz="2200" u="sng" dirty="0">
                <a:cs typeface="Times New Roman" panose="02020603050405020304" pitchFamily="18" charset="0"/>
              </a:rPr>
              <a:t>statistical power </a:t>
            </a:r>
            <a:r>
              <a:rPr lang="en-US" sz="2200" dirty="0">
                <a:cs typeface="Times New Roman" panose="02020603050405020304" pitchFamily="18" charset="0"/>
              </a:rPr>
              <a:t>to get the results that you want? </a:t>
            </a:r>
          </a:p>
          <a:p>
            <a:pPr lvl="1"/>
            <a:r>
              <a:rPr lang="en-US" sz="2200" dirty="0">
                <a:cs typeface="Times New Roman" panose="02020603050405020304" pitchFamily="18" charset="0"/>
              </a:rPr>
              <a:t>Are all of your </a:t>
            </a:r>
            <a:r>
              <a:rPr lang="en-US" sz="2200" u="sng" dirty="0">
                <a:cs typeface="Times New Roman" panose="02020603050405020304" pitchFamily="18" charset="0"/>
              </a:rPr>
              <a:t>required assumptions </a:t>
            </a:r>
            <a:r>
              <a:rPr lang="en-US" sz="2200" dirty="0">
                <a:cs typeface="Times New Roman" panose="02020603050405020304" pitchFamily="18" charset="0"/>
              </a:rPr>
              <a:t>met? </a:t>
            </a:r>
          </a:p>
          <a:p>
            <a:pPr lvl="1"/>
            <a:r>
              <a:rPr lang="en-US" sz="2200" dirty="0">
                <a:cs typeface="Times New Roman" panose="02020603050405020304" pitchFamily="18" charset="0"/>
              </a:rPr>
              <a:t>Was there any </a:t>
            </a:r>
            <a:r>
              <a:rPr lang="en-US" sz="2200" u="sng" dirty="0">
                <a:cs typeface="Times New Roman" panose="02020603050405020304" pitchFamily="18" charset="0"/>
              </a:rPr>
              <a:t>p-hacking </a:t>
            </a:r>
            <a:r>
              <a:rPr lang="en-US" sz="2200" dirty="0">
                <a:cs typeface="Times New Roman" panose="02020603050405020304" pitchFamily="18" charset="0"/>
              </a:rPr>
              <a:t>involved in getting the answer you published? </a:t>
            </a:r>
          </a:p>
          <a:p>
            <a:pPr lvl="1"/>
            <a:r>
              <a:rPr lang="en-US" sz="2200" dirty="0">
                <a:cs typeface="Times New Roman" panose="02020603050405020304" pitchFamily="18" charset="0"/>
              </a:rPr>
              <a:t>Are your associations causal or </a:t>
            </a:r>
            <a:r>
              <a:rPr lang="en-US" sz="2200" u="sng" dirty="0">
                <a:cs typeface="Times New Roman" panose="02020603050405020304" pitchFamily="18" charset="0"/>
              </a:rPr>
              <a:t>spurious correlation?</a:t>
            </a:r>
            <a:endParaRPr lang="en-US" sz="2200" dirty="0">
              <a:cs typeface="Times New Roman" panose="02020603050405020304" pitchFamily="18" charset="0"/>
            </a:endParaRPr>
          </a:p>
        </p:txBody>
      </p:sp>
    </p:spTree>
    <p:extLst>
      <p:ext uri="{BB962C8B-B14F-4D97-AF65-F5344CB8AC3E}">
        <p14:creationId xmlns:p14="http://schemas.microsoft.com/office/powerpoint/2010/main" val="2591888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do I report my results and assumptions? </a:t>
            </a:r>
          </a:p>
        </p:txBody>
      </p:sp>
      <p:sp>
        <p:nvSpPr>
          <p:cNvPr id="3" name="Content Placeholder 2"/>
          <p:cNvSpPr>
            <a:spLocks noGrp="1"/>
          </p:cNvSpPr>
          <p:nvPr>
            <p:ph idx="1"/>
          </p:nvPr>
        </p:nvSpPr>
        <p:spPr>
          <a:xfrm>
            <a:off x="609601" y="1066801"/>
            <a:ext cx="10439400" cy="5141388"/>
          </a:xfrm>
        </p:spPr>
        <p:txBody>
          <a:bodyPr>
            <a:normAutofit/>
          </a:bodyPr>
          <a:lstStyle/>
          <a:p>
            <a:r>
              <a:rPr lang="en-US" sz="2200" dirty="0">
                <a:cs typeface="Times New Roman" panose="02020603050405020304" pitchFamily="18" charset="0"/>
              </a:rPr>
              <a:t>The </a:t>
            </a:r>
            <a:r>
              <a:rPr lang="en-US" sz="2200" dirty="0">
                <a:cs typeface="Times New Roman" panose="02020603050405020304" pitchFamily="18" charset="0"/>
                <a:hlinkClick r:id="rId3"/>
              </a:rPr>
              <a:t>TRIPOD Checklist</a:t>
            </a:r>
            <a:r>
              <a:rPr lang="en-US" sz="2200" dirty="0">
                <a:cs typeface="Times New Roman" panose="02020603050405020304" pitchFamily="18" charset="0"/>
              </a:rPr>
              <a:t> has useful structure on what you should be watching out for</a:t>
            </a:r>
          </a:p>
        </p:txBody>
      </p:sp>
      <p:pic>
        <p:nvPicPr>
          <p:cNvPr id="5" name="Picture 4">
            <a:extLst>
              <a:ext uri="{FF2B5EF4-FFF2-40B4-BE49-F238E27FC236}">
                <a16:creationId xmlns:a16="http://schemas.microsoft.com/office/drawing/2014/main" id="{8D058252-7054-894F-24F7-11A7C17CF28A}"/>
              </a:ext>
            </a:extLst>
          </p:cNvPr>
          <p:cNvPicPr>
            <a:picLocks noChangeAspect="1"/>
          </p:cNvPicPr>
          <p:nvPr/>
        </p:nvPicPr>
        <p:blipFill>
          <a:blip r:embed="rId4"/>
          <a:stretch>
            <a:fillRect/>
          </a:stretch>
        </p:blipFill>
        <p:spPr>
          <a:xfrm>
            <a:off x="1257300" y="1600200"/>
            <a:ext cx="9144000" cy="4873841"/>
          </a:xfrm>
          <a:prstGeom prst="rect">
            <a:avLst/>
          </a:prstGeom>
        </p:spPr>
      </p:pic>
    </p:spTree>
    <p:extLst>
      <p:ext uri="{BB962C8B-B14F-4D97-AF65-F5344CB8AC3E}">
        <p14:creationId xmlns:p14="http://schemas.microsoft.com/office/powerpoint/2010/main" val="1254176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lvl="1"/>
            <a:r>
              <a:rPr lang="en-US" sz="2200" dirty="0">
                <a:cs typeface="Times New Roman" panose="02020603050405020304" pitchFamily="18" charset="0"/>
              </a:rPr>
              <a:t>Did you pick up the causal pathway you wanted? </a:t>
            </a:r>
          </a:p>
          <a:p>
            <a:pPr lvl="1"/>
            <a:r>
              <a:rPr lang="en-US" sz="2200" b="1" dirty="0">
                <a:cs typeface="Times New Roman" panose="02020603050405020304" pitchFamily="18" charset="0"/>
              </a:rPr>
              <a:t>Lots of threats! </a:t>
            </a:r>
          </a:p>
          <a:p>
            <a:pPr lvl="1"/>
            <a:r>
              <a:rPr lang="en-US" sz="2200" dirty="0">
                <a:cs typeface="Times New Roman" panose="02020603050405020304" pitchFamily="18" charset="0"/>
              </a:rPr>
              <a:t>Selection, omitted variable bias, attrition, seasonality, measurement error, spillovers</a:t>
            </a:r>
          </a:p>
          <a:p>
            <a:pPr lvl="1"/>
            <a:r>
              <a:rPr lang="en-US" sz="2200" dirty="0">
                <a:cs typeface="Times New Roman" panose="02020603050405020304" pitchFamily="18" charset="0"/>
              </a:rPr>
              <a:t>Each of these can affect your results </a:t>
            </a:r>
          </a:p>
        </p:txBody>
      </p:sp>
    </p:spTree>
    <p:extLst>
      <p:ext uri="{BB962C8B-B14F-4D97-AF65-F5344CB8AC3E}">
        <p14:creationId xmlns:p14="http://schemas.microsoft.com/office/powerpoint/2010/main" val="3781489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p:txBody>
      </p:sp>
    </p:spTree>
    <p:extLst>
      <p:ext uri="{BB962C8B-B14F-4D97-AF65-F5344CB8AC3E}">
        <p14:creationId xmlns:p14="http://schemas.microsoft.com/office/powerpoint/2010/main" val="3454930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External Validity</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E1E3EB3-29D2-475D-8F66-AFB506CC1A5D}"/>
              </a:ext>
            </a:extLst>
          </p:cNvPr>
          <p:cNvPicPr>
            <a:picLocks noChangeAspect="1"/>
          </p:cNvPicPr>
          <p:nvPr/>
        </p:nvPicPr>
        <p:blipFill>
          <a:blip r:embed="rId3"/>
          <a:stretch>
            <a:fillRect/>
          </a:stretch>
        </p:blipFill>
        <p:spPr>
          <a:xfrm>
            <a:off x="2171700" y="896917"/>
            <a:ext cx="7315200" cy="5922526"/>
          </a:xfrm>
          <a:prstGeom prst="rect">
            <a:avLst/>
          </a:prstGeom>
        </p:spPr>
      </p:pic>
    </p:spTree>
    <p:extLst>
      <p:ext uri="{BB962C8B-B14F-4D97-AF65-F5344CB8AC3E}">
        <p14:creationId xmlns:p14="http://schemas.microsoft.com/office/powerpoint/2010/main" val="104569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599DA-B765-562B-6B84-F15E5D8F6CBC}"/>
              </a:ext>
            </a:extLst>
          </p:cNvPr>
          <p:cNvPicPr>
            <a:picLocks noChangeAspect="1"/>
          </p:cNvPicPr>
          <p:nvPr/>
        </p:nvPicPr>
        <p:blipFill>
          <a:blip r:embed="rId3"/>
          <a:stretch>
            <a:fillRect/>
          </a:stretch>
        </p:blipFill>
        <p:spPr>
          <a:xfrm>
            <a:off x="2816352" y="1245019"/>
            <a:ext cx="5486400" cy="5330018"/>
          </a:xfrm>
          <a:prstGeom prst="rect">
            <a:avLst/>
          </a:prstGeom>
        </p:spPr>
      </p:pic>
    </p:spTree>
    <p:extLst>
      <p:ext uri="{BB962C8B-B14F-4D97-AF65-F5344CB8AC3E}">
        <p14:creationId xmlns:p14="http://schemas.microsoft.com/office/powerpoint/2010/main" val="3292145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a:p>
            <a:pPr lvl="1"/>
            <a:r>
              <a:rPr lang="en-US" sz="2200" dirty="0">
                <a:cs typeface="Times New Roman" panose="02020603050405020304" pitchFamily="18" charset="0"/>
              </a:rPr>
              <a:t>Does your data match the population? </a:t>
            </a:r>
          </a:p>
        </p:txBody>
      </p:sp>
      <p:pic>
        <p:nvPicPr>
          <p:cNvPr id="5" name="Picture 4">
            <a:extLst>
              <a:ext uri="{FF2B5EF4-FFF2-40B4-BE49-F238E27FC236}">
                <a16:creationId xmlns:a16="http://schemas.microsoft.com/office/drawing/2014/main" id="{EFE3ED63-E8BC-2669-0961-1A3C96E8AC49}"/>
              </a:ext>
            </a:extLst>
          </p:cNvPr>
          <p:cNvPicPr>
            <a:picLocks noChangeAspect="1"/>
          </p:cNvPicPr>
          <p:nvPr/>
        </p:nvPicPr>
        <p:blipFill>
          <a:blip r:embed="rId3"/>
          <a:stretch>
            <a:fillRect/>
          </a:stretch>
        </p:blipFill>
        <p:spPr>
          <a:xfrm>
            <a:off x="1981200" y="4495800"/>
            <a:ext cx="7315200" cy="2242555"/>
          </a:xfrm>
          <a:prstGeom prst="rect">
            <a:avLst/>
          </a:prstGeom>
        </p:spPr>
      </p:pic>
    </p:spTree>
    <p:extLst>
      <p:ext uri="{BB962C8B-B14F-4D97-AF65-F5344CB8AC3E}">
        <p14:creationId xmlns:p14="http://schemas.microsoft.com/office/powerpoint/2010/main" val="431352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Notes on Causality and Bias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46834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Interpreting your results causally (One more 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Remember that causality is hard!</a:t>
            </a:r>
          </a:p>
          <a:p>
            <a:pPr marL="0" indent="0">
              <a:buNone/>
            </a:pPr>
            <a:r>
              <a:rPr lang="en-US" sz="2400" dirty="0">
                <a:cs typeface="Times New Roman" panose="02020603050405020304" pitchFamily="18" charset="0"/>
              </a:rPr>
              <a:t>Even after specifying your model, other things could go wrong: </a:t>
            </a:r>
          </a:p>
          <a:p>
            <a:pPr marL="457200" indent="-457200">
              <a:buFont typeface="+mj-lt"/>
              <a:buAutoNum type="arabicPeriod"/>
            </a:pPr>
            <a:r>
              <a:rPr lang="en-US" sz="2400" dirty="0">
                <a:cs typeface="Times New Roman" panose="02020603050405020304" pitchFamily="18" charset="0"/>
              </a:rPr>
              <a:t>Omitted Variables: missing data can </a:t>
            </a:r>
            <a:r>
              <a:rPr lang="en-US" sz="2400" u="sng" dirty="0">
                <a:cs typeface="Times New Roman" panose="02020603050405020304" pitchFamily="18" charset="0"/>
              </a:rPr>
              <a:t>bias</a:t>
            </a:r>
            <a:r>
              <a:rPr lang="en-US" sz="2400" dirty="0">
                <a:cs typeface="Times New Roman" panose="02020603050405020304" pitchFamily="18" charset="0"/>
              </a:rPr>
              <a:t> your estimates</a:t>
            </a:r>
          </a:p>
          <a:p>
            <a:pPr marL="457200" indent="-457200">
              <a:buFont typeface="+mj-lt"/>
              <a:buAutoNum type="arabicPeriod"/>
            </a:pPr>
            <a:r>
              <a:rPr lang="en-US" sz="2400" dirty="0">
                <a:cs typeface="Times New Roman" panose="02020603050405020304" pitchFamily="18" charset="0"/>
              </a:rPr>
              <a:t>Measurement Error: mismeasured data can </a:t>
            </a:r>
            <a:r>
              <a:rPr lang="en-US" sz="2400" u="sng" dirty="0">
                <a:cs typeface="Times New Roman" panose="02020603050405020304" pitchFamily="18" charset="0"/>
              </a:rPr>
              <a:t>bias </a:t>
            </a:r>
            <a:r>
              <a:rPr lang="en-US" sz="2400" dirty="0">
                <a:cs typeface="Times New Roman" panose="02020603050405020304" pitchFamily="18" charset="0"/>
              </a:rPr>
              <a:t>your estimates</a:t>
            </a:r>
          </a:p>
          <a:p>
            <a:pPr marL="457200" indent="-457200">
              <a:buFont typeface="+mj-lt"/>
              <a:buAutoNum type="arabicPeriod"/>
            </a:pPr>
            <a:r>
              <a:rPr lang="en-US" sz="2400" dirty="0">
                <a:cs typeface="Times New Roman" panose="02020603050405020304" pitchFamily="18" charset="0"/>
              </a:rPr>
              <a:t>Collinearity: correlation between variables can limit </a:t>
            </a:r>
            <a:r>
              <a:rPr lang="en-US" sz="2400" u="sng" dirty="0">
                <a:cs typeface="Times New Roman" panose="02020603050405020304" pitchFamily="18" charset="0"/>
              </a:rPr>
              <a:t>inferences</a:t>
            </a:r>
            <a:endParaRPr lang="en-US" sz="2400"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spTree>
    <p:extLst>
      <p:ext uri="{BB962C8B-B14F-4D97-AF65-F5344CB8AC3E}">
        <p14:creationId xmlns:p14="http://schemas.microsoft.com/office/powerpoint/2010/main" val="897467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Linear regression (OLS, interpretation)</a:t>
            </a:r>
          </a:p>
          <a:p>
            <a:r>
              <a:rPr lang="en-US" sz="2800" dirty="0"/>
              <a:t>Selecting controls (dummy variables, interaction terms) </a:t>
            </a:r>
          </a:p>
          <a:p>
            <a:r>
              <a:rPr lang="en-US" sz="2800" dirty="0"/>
              <a:t>Transformations (log transformations, others)</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How do we evaluate a regression? </a:t>
            </a:r>
          </a:p>
          <a:p>
            <a:r>
              <a:rPr lang="en-US" sz="2800" dirty="0"/>
              <a:t>What do we need for causal inference? </a:t>
            </a:r>
          </a:p>
          <a:p>
            <a:r>
              <a:rPr lang="en-US" sz="2800" dirty="0"/>
              <a:t>One example: propensity score matching</a:t>
            </a:r>
          </a:p>
        </p:txBody>
      </p:sp>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054B82A6-C3DA-E025-3D6C-9C6469ABAF9F}"/>
              </a:ext>
            </a:extLst>
          </p:cNvPr>
          <p:cNvSpPr/>
          <p:nvPr/>
        </p:nvSpPr>
        <p:spPr>
          <a:xfrm>
            <a:off x="4557268" y="2521734"/>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6DCD8A55-E89F-6542-00A1-1A0AA6B51C6F}"/>
                  </a:ext>
                </a:extLst>
              </p:cNvPr>
              <p:cNvSpPr/>
              <p:nvPr/>
            </p:nvSpPr>
            <p:spPr>
              <a:xfrm>
                <a:off x="5092152" y="4436167"/>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latin typeface="Times New Roman" panose="02020603050405020304" pitchFamily="18" charset="0"/>
                </a:endParaRPr>
              </a:p>
            </p:txBody>
          </p:sp>
        </mc:Choice>
        <mc:Fallback xmlns="">
          <p:sp>
            <p:nvSpPr>
              <p:cNvPr id="8" name="Oval 7">
                <a:extLst>
                  <a:ext uri="{FF2B5EF4-FFF2-40B4-BE49-F238E27FC236}">
                    <a16:creationId xmlns:a16="http://schemas.microsoft.com/office/drawing/2014/main" id="{6DCD8A55-E89F-6542-00A1-1A0AA6B51C6F}"/>
                  </a:ext>
                </a:extLst>
              </p:cNvPr>
              <p:cNvSpPr>
                <a:spLocks noRot="1" noChangeAspect="1" noMove="1" noResize="1" noEditPoints="1" noAdjustHandles="1" noChangeArrowheads="1" noChangeShapeType="1" noTextEdit="1"/>
              </p:cNvSpPr>
              <p:nvPr/>
            </p:nvSpPr>
            <p:spPr>
              <a:xfrm>
                <a:off x="5092152" y="4436167"/>
                <a:ext cx="957217" cy="957217"/>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2851B9D-9F2A-6B57-464A-C1E8D856B2DD}"/>
              </a:ext>
            </a:extLst>
          </p:cNvPr>
          <p:cNvCxnSpPr>
            <a:cxnSpLocks/>
          </p:cNvCxnSpPr>
          <p:nvPr/>
        </p:nvCxnSpPr>
        <p:spPr>
          <a:xfrm>
            <a:off x="3193568" y="3000342"/>
            <a:ext cx="1283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01653AC-998B-FC3C-4CF1-E7F63C8C828F}"/>
              </a:ext>
            </a:extLst>
          </p:cNvPr>
          <p:cNvCxnSpPr>
            <a:cxnSpLocks/>
            <a:endCxn id="8" idx="0"/>
          </p:cNvCxnSpPr>
          <p:nvPr/>
        </p:nvCxnSpPr>
        <p:spPr>
          <a:xfrm>
            <a:off x="5171922" y="3478951"/>
            <a:ext cx="398838" cy="957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F5B67B3-1DBD-0420-3302-97BF412C594A}"/>
              </a:ext>
            </a:extLst>
          </p:cNvPr>
          <p:cNvSpPr/>
          <p:nvPr/>
        </p:nvSpPr>
        <p:spPr>
          <a:xfrm>
            <a:off x="1981200" y="2362200"/>
            <a:ext cx="1099622" cy="1116751"/>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3" name="Oval 12">
            <a:extLst>
              <a:ext uri="{FF2B5EF4-FFF2-40B4-BE49-F238E27FC236}">
                <a16:creationId xmlns:a16="http://schemas.microsoft.com/office/drawing/2014/main" id="{9B7BAED6-7567-B500-676E-D278343D47F2}"/>
              </a:ext>
            </a:extLst>
          </p:cNvPr>
          <p:cNvSpPr/>
          <p:nvPr/>
        </p:nvSpPr>
        <p:spPr>
          <a:xfrm>
            <a:off x="2300272" y="4755241"/>
            <a:ext cx="957217" cy="957217"/>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4" name="Straight Arrow Connector 13">
            <a:extLst>
              <a:ext uri="{FF2B5EF4-FFF2-40B4-BE49-F238E27FC236}">
                <a16:creationId xmlns:a16="http://schemas.microsoft.com/office/drawing/2014/main" id="{E61968AE-2FD8-1274-D2F2-B3FDB752931B}"/>
              </a:ext>
            </a:extLst>
          </p:cNvPr>
          <p:cNvCxnSpPr>
            <a:cxnSpLocks/>
          </p:cNvCxnSpPr>
          <p:nvPr/>
        </p:nvCxnSpPr>
        <p:spPr>
          <a:xfrm>
            <a:off x="3097953" y="3159878"/>
            <a:ext cx="1914433" cy="175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23F6D4-81C3-D56B-FC29-1E932879A761}"/>
              </a:ext>
            </a:extLst>
          </p:cNvPr>
          <p:cNvCxnSpPr>
            <a:cxnSpLocks/>
          </p:cNvCxnSpPr>
          <p:nvPr/>
        </p:nvCxnSpPr>
        <p:spPr>
          <a:xfrm flipH="1" flipV="1">
            <a:off x="2619344" y="3638487"/>
            <a:ext cx="159536" cy="1116753"/>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1F52F2D-5DC8-8B7F-2EC2-F40C85C830DA}"/>
              </a:ext>
            </a:extLst>
          </p:cNvPr>
          <p:cNvCxnSpPr>
            <a:cxnSpLocks/>
          </p:cNvCxnSpPr>
          <p:nvPr/>
        </p:nvCxnSpPr>
        <p:spPr>
          <a:xfrm flipV="1">
            <a:off x="3417025" y="5074312"/>
            <a:ext cx="1459316" cy="15953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430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r>
                  <a:rPr lang="en-US" sz="2400" dirty="0"/>
                  <a:t>This leads to </a:t>
                </a:r>
                <a:r>
                  <a:rPr lang="en-US" sz="2400" b="1" dirty="0">
                    <a:solidFill>
                      <a:schemeClr val="accent2">
                        <a:lumMod val="75000"/>
                      </a:schemeClr>
                    </a:solidFill>
                  </a:rPr>
                  <a:t>bias</a:t>
                </a:r>
                <a:r>
                  <a:rPr lang="en-US" sz="2400" b="1" dirty="0"/>
                  <a:t> </a:t>
                </a:r>
                <a:r>
                  <a:rPr lang="en-US" sz="2400" dirty="0"/>
                  <a:t>in your estimates: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489" t="-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9423BC8-6536-D348-583C-0234080C6873}"/>
                  </a:ext>
                </a:extLst>
              </p:cNvPr>
              <p:cNvSpPr/>
              <p:nvPr/>
            </p:nvSpPr>
            <p:spPr>
              <a:xfrm>
                <a:off x="848801" y="2807515"/>
                <a:ext cx="10265797" cy="1573636"/>
              </a:xfrm>
              <a:prstGeom prst="rect">
                <a:avLst/>
              </a:prstGeom>
            </p:spPr>
            <p:txBody>
              <a:bodyPr wrap="square">
                <a:spAutoFit/>
              </a:bodyPr>
              <a:lstStyle/>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m:rPr>
                          <m:sty m:val="p"/>
                        </m:rPr>
                        <a:rPr lang="en-CA" sz="3200" b="0" i="0" smtClean="0">
                          <a:solidFill>
                            <a:schemeClr val="tx1">
                              <a:lumMod val="65000"/>
                              <a:lumOff val="35000"/>
                            </a:schemeClr>
                          </a:solidFill>
                          <a:latin typeface="Cambria Math" panose="02040503050406030204" pitchFamily="18" charset="0"/>
                          <a:cs typeface="Times New Roman" pitchFamily="18" charset="0"/>
                        </a:rPr>
                        <m:t>bias</m:t>
                      </m:r>
                      <m:d>
                        <m:dPr>
                          <m:ctrlPr>
                            <a:rPr lang="en-CA"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𝔼</m:t>
                      </m:r>
                      <m:d>
                        <m:dPr>
                          <m:begChr m:val="["/>
                          <m:end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US" sz="32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oMath>
                  </m:oMathPara>
                </a14:m>
                <a:endParaRPr lang="en-US" sz="3200" b="0" i="1" dirty="0">
                  <a:solidFill>
                    <a:schemeClr val="tx1">
                      <a:lumMod val="65000"/>
                      <a:lumOff val="35000"/>
                    </a:schemeClr>
                  </a:solidFill>
                  <a:latin typeface="Cambria Math" panose="02040503050406030204" pitchFamily="18" charset="0"/>
                  <a:cs typeface="Times New Roman" pitchFamily="18" charset="0"/>
                </a:endParaRPr>
              </a:p>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𝐶𝑜𝑟𝑟</m:t>
                      </m:r>
                      <m:d>
                        <m:dPr>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r>
                            <a:rPr lang="en-US" sz="3200" b="0" i="1" smtClean="0">
                              <a:solidFill>
                                <a:schemeClr val="tx1">
                                  <a:lumMod val="65000"/>
                                  <a:lumOff val="35000"/>
                                </a:schemeClr>
                              </a:solidFill>
                              <a:latin typeface="Cambria Math" panose="02040503050406030204" pitchFamily="18" charset="0"/>
                              <a:cs typeface="Times New Roman" pitchFamily="18" charset="0"/>
                            </a:rPr>
                            <m:t>𝑥</m:t>
                          </m:r>
                          <m:r>
                            <a:rPr lang="en-US"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𝑧</m:t>
                          </m:r>
                        </m:e>
                      </m:d>
                      <m:f>
                        <m:fPr>
                          <m:ctrlPr>
                            <a:rPr lang="en-US" sz="3200" b="0" i="1" smtClean="0">
                              <a:solidFill>
                                <a:schemeClr val="tx1">
                                  <a:lumMod val="65000"/>
                                  <a:lumOff val="35000"/>
                                </a:schemeClr>
                              </a:solidFill>
                              <a:latin typeface="Cambria Math" panose="02040503050406030204" pitchFamily="18" charset="0"/>
                              <a:cs typeface="Times New Roman" pitchFamily="18" charset="0"/>
                            </a:rPr>
                          </m:ctrlPr>
                        </m:fPr>
                        <m:num>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𝜀</m:t>
                              </m:r>
                            </m:sub>
                          </m:sSub>
                        </m:num>
                        <m:den>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𝑥</m:t>
                              </m:r>
                            </m:sub>
                          </m:sSub>
                        </m:den>
                      </m:f>
                    </m:oMath>
                  </m:oMathPara>
                </a14:m>
                <a:endParaRPr lang="en-US" sz="2400" dirty="0">
                  <a:solidFill>
                    <a:schemeClr val="tx1">
                      <a:lumMod val="65000"/>
                      <a:lumOff val="35000"/>
                    </a:schemeClr>
                  </a:solidFill>
                  <a:latin typeface="Open Sans" panose="020B0606030504020204"/>
                  <a:cs typeface="Times New Roman" pitchFamily="18" charset="0"/>
                </a:endParaRPr>
              </a:p>
            </p:txBody>
          </p:sp>
        </mc:Choice>
        <mc:Fallback xmlns="">
          <p:sp>
            <p:nvSpPr>
              <p:cNvPr id="4" name="Rectangle 3">
                <a:extLst>
                  <a:ext uri="{FF2B5EF4-FFF2-40B4-BE49-F238E27FC236}">
                    <a16:creationId xmlns:a16="http://schemas.microsoft.com/office/drawing/2014/main" id="{39423BC8-6536-D348-583C-0234080C6873}"/>
                  </a:ext>
                </a:extLst>
              </p:cNvPr>
              <p:cNvSpPr>
                <a:spLocks noRot="1" noChangeAspect="1" noMove="1" noResize="1" noEditPoints="1" noAdjustHandles="1" noChangeArrowheads="1" noChangeShapeType="1" noTextEdit="1"/>
              </p:cNvSpPr>
              <p:nvPr/>
            </p:nvSpPr>
            <p:spPr>
              <a:xfrm>
                <a:off x="848801" y="2807515"/>
                <a:ext cx="10265797" cy="157363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5639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Tree>
    <p:extLst>
      <p:ext uri="{BB962C8B-B14F-4D97-AF65-F5344CB8AC3E}">
        <p14:creationId xmlns:p14="http://schemas.microsoft.com/office/powerpoint/2010/main" val="853114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pPr lvl="1"/>
                <a:r>
                  <a:rPr lang="en-US" sz="2400" dirty="0"/>
                  <a:t>However, nonclassical measurement error can lead to all kinds of problems</a:t>
                </a:r>
              </a:p>
              <a:p>
                <a:r>
                  <a:rPr lang="en-US" sz="2600" dirty="0"/>
                  <a:t>Examples of non-classical measurement error: </a:t>
                </a:r>
              </a:p>
              <a:p>
                <a:pPr lvl="1"/>
                <a:r>
                  <a:rPr lang="en-US" sz="2400" dirty="0"/>
                  <a:t>X is binary, so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𝜁</m:t>
                        </m:r>
                        <m:r>
                          <a:rPr lang="en-US" sz="2400" b="0" i="1" smtClean="0">
                            <a:latin typeface="Cambria Math" panose="02040503050406030204" pitchFamily="18" charset="0"/>
                          </a:rPr>
                          <m:t>, </m:t>
                        </m:r>
                        <m:r>
                          <a:rPr lang="en-US" sz="2400" b="0" i="1" smtClean="0">
                            <a:latin typeface="Cambria Math" panose="02040503050406030204" pitchFamily="18" charset="0"/>
                          </a:rPr>
                          <m:t>𝑥</m:t>
                        </m:r>
                      </m:e>
                    </m:d>
                    <m:r>
                      <a:rPr lang="en-US" sz="2400" b="0" i="1" smtClean="0">
                        <a:latin typeface="Cambria Math" panose="02040503050406030204" pitchFamily="18" charset="0"/>
                      </a:rPr>
                      <m:t>≠0 </m:t>
                    </m:r>
                  </m:oMath>
                </a14:m>
                <a:r>
                  <a:rPr lang="en-US" sz="2400" dirty="0"/>
                  <a:t>by definition</a:t>
                </a:r>
              </a:p>
              <a:p>
                <a:pPr lvl="1"/>
                <a:r>
                  <a:rPr lang="en-US" sz="2400" dirty="0"/>
                  <a:t>Classification error (binary treatment variable)</a:t>
                </a:r>
              </a:p>
              <a:p>
                <a:pPr lvl="1"/>
                <a:r>
                  <a:rPr lang="en-US" sz="2400" dirty="0"/>
                  <a:t>Underreporting (income, crime, etc.)</a:t>
                </a:r>
              </a:p>
              <a:p>
                <a:pPr lvl="1"/>
                <a:r>
                  <a:rPr lang="en-US" sz="2400" dirty="0"/>
                  <a:t>Selection and open back doors!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CA">
                    <a:noFill/>
                  </a:rPr>
                  <a:t> </a:t>
                </a:r>
              </a:p>
            </p:txBody>
          </p:sp>
        </mc:Fallback>
      </mc:AlternateContent>
    </p:spTree>
    <p:extLst>
      <p:ext uri="{BB962C8B-B14F-4D97-AF65-F5344CB8AC3E}">
        <p14:creationId xmlns:p14="http://schemas.microsoft.com/office/powerpoint/2010/main" val="1250836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endParaRPr lang="en-US" sz="2400" dirty="0"/>
          </a:p>
        </p:txBody>
      </p:sp>
      <p:pic>
        <p:nvPicPr>
          <p:cNvPr id="5122" name="Picture 2" descr="Making a scatter plot | Python">
            <a:extLst>
              <a:ext uri="{FF2B5EF4-FFF2-40B4-BE49-F238E27FC236}">
                <a16:creationId xmlns:a16="http://schemas.microsoft.com/office/drawing/2014/main" id="{E26249A2-B1EF-7126-9EAD-856C341E87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4" t="9375" r="7812"/>
          <a:stretch/>
        </p:blipFill>
        <p:spPr bwMode="auto">
          <a:xfrm>
            <a:off x="2286000" y="1371600"/>
            <a:ext cx="7391400" cy="498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601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 </a:t>
                </a:r>
                <a:r>
                  <a:rPr lang="en-CA" sz="2600" b="1" dirty="0">
                    <a:solidFill>
                      <a:schemeClr val="accent3">
                        <a:lumMod val="75000"/>
                      </a:schemeClr>
                    </a:solidFill>
                    <a:cs typeface="Times New Roman" pitchFamily="18" charset="0"/>
                  </a:rPr>
                  <a:t>(where?)</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661811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a:p>
                <a:r>
                  <a:rPr lang="en-US" sz="2600" dirty="0"/>
                  <a:t>How to diagnose this? </a:t>
                </a:r>
              </a:p>
              <a:p>
                <a:pPr lvl="1"/>
                <a:r>
                  <a:rPr lang="en-US" sz="2400" dirty="0"/>
                  <a:t>Look at correlation matrix of independent variables</a:t>
                </a:r>
              </a:p>
              <a:p>
                <a:pPr lvl="1"/>
                <a:r>
                  <a:rPr lang="en-US" sz="2400" dirty="0"/>
                  <a:t>Think about which correlations mess with your DAG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294379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81819"/>
            <a:ext cx="10210800" cy="1894362"/>
          </a:xfrm>
        </p:spPr>
        <p:txBody>
          <a:bodyPr>
            <a:normAutofit fontScale="90000"/>
          </a:bodyPr>
          <a:lstStyle/>
          <a:p>
            <a:r>
              <a:rPr lang="en-US" dirty="0"/>
              <a:t>Causal Inference Frameworks</a:t>
            </a:r>
          </a:p>
        </p:txBody>
      </p:sp>
      <p:sp>
        <p:nvSpPr>
          <p:cNvPr id="3" name="Subtitle 2"/>
          <p:cNvSpPr>
            <a:spLocks noGrp="1"/>
          </p:cNvSpPr>
          <p:nvPr>
            <p:ph type="subTitle" idx="1"/>
          </p:nvPr>
        </p:nvSpPr>
        <p:spPr>
          <a:xfrm>
            <a:off x="2057400" y="4191000"/>
            <a:ext cx="9296400" cy="1981200"/>
          </a:xfrm>
        </p:spPr>
        <p:txBody>
          <a:bodyPr>
            <a:noAutofit/>
          </a:bodyPr>
          <a:lstStyle/>
          <a:p>
            <a:endParaRPr lang="en-US" dirty="0"/>
          </a:p>
        </p:txBody>
      </p:sp>
    </p:spTree>
    <p:extLst>
      <p:ext uri="{BB962C8B-B14F-4D97-AF65-F5344CB8AC3E}">
        <p14:creationId xmlns:p14="http://schemas.microsoft.com/office/powerpoint/2010/main" val="1640631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Goal of Econometric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200" y="1066801"/>
                <a:ext cx="85206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Causal Inference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Identification of causal relationships</a:t>
                </a:r>
              </a:p>
              <a:p>
                <a:r>
                  <a:rPr lang="en-US" sz="2400" dirty="0">
                    <a:latin typeface="Times New Roman" panose="02020603050405020304" pitchFamily="18" charset="0"/>
                    <a:cs typeface="Times New Roman" panose="02020603050405020304" pitchFamily="18" charset="0"/>
                  </a:rPr>
                  <a:t>Build understanding of: </a:t>
                </a:r>
              </a:p>
              <a:p>
                <a:pPr lvl="1"/>
                <a:r>
                  <a:rPr lang="en-US" sz="2400" dirty="0">
                    <a:latin typeface="Times New Roman" panose="02020603050405020304" pitchFamily="18" charset="0"/>
                    <a:cs typeface="Times New Roman" panose="02020603050405020304" pitchFamily="18" charset="0"/>
                  </a:rPr>
                  <a:t>Causal pathways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pPr lvl="1"/>
                <a:r>
                  <a:rPr lang="en-US" sz="2400" dirty="0">
                    <a:latin typeface="Times New Roman" panose="02020603050405020304" pitchFamily="18" charset="0"/>
                    <a:cs typeface="Times New Roman" panose="02020603050405020304" pitchFamily="18" charset="0"/>
                  </a:rPr>
                  <a:t>Directionality (</a:t>
                </a:r>
                <a:r>
                  <a:rPr lang="en-US" sz="2400" i="1" dirty="0">
                    <a:latin typeface="Times New Roman" panose="02020603050405020304" pitchFamily="18" charset="0"/>
                    <a:cs typeface="Times New Roman" panose="02020603050405020304" pitchFamily="18" charset="0"/>
                  </a:rPr>
                  <a:t>not </a:t>
                </a:r>
                <a:r>
                  <a:rPr lang="en-US" sz="2400" dirty="0">
                    <a:latin typeface="Times New Roman" panose="02020603050405020304" pitchFamily="18" charset="0"/>
                    <a:cs typeface="Times New Roman" panose="02020603050405020304" pitchFamily="18" charset="0"/>
                  </a:rPr>
                  <a:t>Y </a:t>
                </a:r>
                <a14:m>
                  <m:oMath xmlns:m="http://schemas.openxmlformats.org/officeDocument/2006/math">
                    <m:r>
                      <a:rPr lang="en-US" sz="2400" i="1">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Mechanisms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r>
                  <a:rPr lang="en-US" sz="2400" dirty="0">
                    <a:latin typeface="Times New Roman" panose="02020603050405020304" pitchFamily="18" charset="0"/>
                    <a:cs typeface="Times New Roman" panose="02020603050405020304" pitchFamily="18" charset="0"/>
                  </a:rPr>
                  <a:t>Key question: </a:t>
                </a:r>
                <a:r>
                  <a:rPr lang="en-US" sz="2400" b="1" dirty="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can we say a relationship is </a:t>
                </a:r>
                <a:r>
                  <a:rPr lang="en-US" sz="2400" b="1" dirty="0">
                    <a:solidFill>
                      <a:schemeClr val="accent2">
                        <a:lumMod val="75000"/>
                      </a:schemeClr>
                    </a:solidFill>
                    <a:latin typeface="Times New Roman" panose="02020603050405020304" pitchFamily="18" charset="0"/>
                    <a:cs typeface="Times New Roman" panose="02020603050405020304" pitchFamily="18" charset="0"/>
                  </a:rPr>
                  <a:t>causal</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200" y="1066801"/>
                <a:ext cx="8520684" cy="5141388"/>
              </a:xfrm>
              <a:blipFill>
                <a:blip r:embed="rId3"/>
                <a:stretch>
                  <a:fillRect l="-501" t="-1305"/>
                </a:stretch>
              </a:blipFill>
            </p:spPr>
            <p:txBody>
              <a:bodyPr/>
              <a:lstStyle/>
              <a:p>
                <a:r>
                  <a:rPr 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spTree>
    <p:extLst>
      <p:ext uri="{BB962C8B-B14F-4D97-AF65-F5344CB8AC3E}">
        <p14:creationId xmlns:p14="http://schemas.microsoft.com/office/powerpoint/2010/main" val="1929361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15AA-D67E-CFF9-1538-1DBC29C6FF31}"/>
              </a:ext>
            </a:extLst>
          </p:cNvPr>
          <p:cNvSpPr>
            <a:spLocks noGrp="1"/>
          </p:cNvSpPr>
          <p:nvPr>
            <p:ph type="title"/>
          </p:nvPr>
        </p:nvSpPr>
        <p:spPr>
          <a:xfrm>
            <a:off x="152400" y="205423"/>
            <a:ext cx="10802112" cy="472440"/>
          </a:xfrm>
        </p:spPr>
        <p:txBody>
          <a:bodyPr>
            <a:normAutofit fontScale="90000"/>
          </a:bodyPr>
          <a:lstStyle/>
          <a:p>
            <a:r>
              <a:rPr lang="en-CA" dirty="0"/>
              <a:t>Case Study: Interpreting Regression</a:t>
            </a:r>
          </a:p>
        </p:txBody>
      </p:sp>
      <p:sp>
        <p:nvSpPr>
          <p:cNvPr id="3" name="Content Placeholder 2">
            <a:extLst>
              <a:ext uri="{FF2B5EF4-FFF2-40B4-BE49-F238E27FC236}">
                <a16:creationId xmlns:a16="http://schemas.microsoft.com/office/drawing/2014/main" id="{F5A417B4-C975-C066-A1ED-F67D21BCF783}"/>
              </a:ext>
            </a:extLst>
          </p:cNvPr>
          <p:cNvSpPr>
            <a:spLocks noGrp="1"/>
          </p:cNvSpPr>
          <p:nvPr>
            <p:ph idx="1"/>
          </p:nvPr>
        </p:nvSpPr>
        <p:spPr>
          <a:xfrm>
            <a:off x="381000" y="2438400"/>
            <a:ext cx="10573512" cy="3741737"/>
          </a:xfrm>
        </p:spPr>
        <p:txBody>
          <a:bodyPr>
            <a:normAutofit/>
          </a:bodyPr>
          <a:lstStyle/>
          <a:p>
            <a:r>
              <a:rPr lang="en-CA" dirty="0"/>
              <a:t>Context: during COVID-19, US expanded insurance coverage for low-income individuals (Medicaid) who were pregnant up to </a:t>
            </a:r>
            <a:r>
              <a:rPr lang="en-CA" u="sng" dirty="0"/>
              <a:t>one year postpartum</a:t>
            </a:r>
            <a:r>
              <a:rPr lang="en-CA" dirty="0"/>
              <a:t>. </a:t>
            </a:r>
          </a:p>
          <a:p>
            <a:r>
              <a:rPr lang="en-CA" dirty="0"/>
              <a:t>Research question: What were the effects of this policy on health outcomes? </a:t>
            </a:r>
          </a:p>
        </p:txBody>
      </p:sp>
      <p:pic>
        <p:nvPicPr>
          <p:cNvPr id="7" name="Picture 6">
            <a:extLst>
              <a:ext uri="{FF2B5EF4-FFF2-40B4-BE49-F238E27FC236}">
                <a16:creationId xmlns:a16="http://schemas.microsoft.com/office/drawing/2014/main" id="{2A091CD7-3F75-96CC-A78A-B12A432E6776}"/>
              </a:ext>
            </a:extLst>
          </p:cNvPr>
          <p:cNvPicPr>
            <a:picLocks noChangeAspect="1"/>
          </p:cNvPicPr>
          <p:nvPr/>
        </p:nvPicPr>
        <p:blipFill>
          <a:blip r:embed="rId3"/>
          <a:stretch>
            <a:fillRect/>
          </a:stretch>
        </p:blipFill>
        <p:spPr>
          <a:xfrm>
            <a:off x="152400" y="663143"/>
            <a:ext cx="5715000" cy="1682981"/>
          </a:xfrm>
          <a:prstGeom prst="rect">
            <a:avLst/>
          </a:prstGeom>
        </p:spPr>
      </p:pic>
    </p:spTree>
    <p:extLst>
      <p:ext uri="{BB962C8B-B14F-4D97-AF65-F5344CB8AC3E}">
        <p14:creationId xmlns:p14="http://schemas.microsoft.com/office/powerpoint/2010/main" val="421068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How do we interpret an RCT? Analysis is easy!</a:t>
            </a:r>
          </a:p>
        </p:txBody>
      </p:sp>
      <p:pic>
        <p:nvPicPr>
          <p:cNvPr id="5" name="Picture 4">
            <a:extLst>
              <a:ext uri="{FF2B5EF4-FFF2-40B4-BE49-F238E27FC236}">
                <a16:creationId xmlns:a16="http://schemas.microsoft.com/office/drawing/2014/main" id="{8A83C630-04BF-C12E-3DDE-2B33B64FA0F4}"/>
              </a:ext>
            </a:extLst>
          </p:cNvPr>
          <p:cNvPicPr>
            <a:picLocks noChangeAspect="1"/>
          </p:cNvPicPr>
          <p:nvPr/>
        </p:nvPicPr>
        <p:blipFill>
          <a:blip r:embed="rId3"/>
          <a:stretch>
            <a:fillRect/>
          </a:stretch>
        </p:blipFill>
        <p:spPr>
          <a:xfrm>
            <a:off x="1828800" y="1600200"/>
            <a:ext cx="6966351" cy="1179008"/>
          </a:xfrm>
          <a:prstGeom prst="rect">
            <a:avLst/>
          </a:prstGeom>
        </p:spPr>
      </p:pic>
      <p:pic>
        <p:nvPicPr>
          <p:cNvPr id="7" name="Picture 6">
            <a:extLst>
              <a:ext uri="{FF2B5EF4-FFF2-40B4-BE49-F238E27FC236}">
                <a16:creationId xmlns:a16="http://schemas.microsoft.com/office/drawing/2014/main" id="{0A27858D-43C1-D12E-2282-47E53575C970}"/>
              </a:ext>
            </a:extLst>
          </p:cNvPr>
          <p:cNvPicPr>
            <a:picLocks noChangeAspect="1"/>
          </p:cNvPicPr>
          <p:nvPr/>
        </p:nvPicPr>
        <p:blipFill>
          <a:blip r:embed="rId4"/>
          <a:stretch>
            <a:fillRect/>
          </a:stretch>
        </p:blipFill>
        <p:spPr>
          <a:xfrm>
            <a:off x="609600" y="2757022"/>
            <a:ext cx="10015334" cy="3631935"/>
          </a:xfrm>
          <a:prstGeom prst="rect">
            <a:avLst/>
          </a:prstGeom>
        </p:spPr>
      </p:pic>
    </p:spTree>
    <p:extLst>
      <p:ext uri="{BB962C8B-B14F-4D97-AF65-F5344CB8AC3E}">
        <p14:creationId xmlns:p14="http://schemas.microsoft.com/office/powerpoint/2010/main" val="1895222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p:txBody>
      </p:sp>
    </p:spTree>
    <p:extLst>
      <p:ext uri="{BB962C8B-B14F-4D97-AF65-F5344CB8AC3E}">
        <p14:creationId xmlns:p14="http://schemas.microsoft.com/office/powerpoint/2010/main" val="1379339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a:p>
            <a:pPr lvl="1"/>
            <a:r>
              <a:rPr lang="en-US" sz="2400" dirty="0"/>
              <a:t>Not always feasible</a:t>
            </a:r>
          </a:p>
          <a:p>
            <a:pPr lvl="1"/>
            <a:r>
              <a:rPr lang="en-US" sz="2400" dirty="0"/>
              <a:t>Implicit biases</a:t>
            </a:r>
          </a:p>
          <a:p>
            <a:pPr lvl="1"/>
            <a:r>
              <a:rPr lang="en-US" sz="2400" dirty="0"/>
              <a:t>Can’t always detect negative side effects</a:t>
            </a:r>
          </a:p>
          <a:p>
            <a:pPr lvl="1"/>
            <a:r>
              <a:rPr lang="en-US" sz="2400" dirty="0"/>
              <a:t>Problems with external validity, scaling, etc. </a:t>
            </a:r>
          </a:p>
          <a:p>
            <a:r>
              <a:rPr lang="en-US" sz="2400" dirty="0"/>
              <a:t>Econometric analysis helps identify </a:t>
            </a:r>
            <a:r>
              <a:rPr lang="en-US" sz="2400" b="1" dirty="0">
                <a:solidFill>
                  <a:schemeClr val="accent2">
                    <a:lumMod val="75000"/>
                  </a:schemeClr>
                </a:solidFill>
              </a:rPr>
              <a:t>real world patterns </a:t>
            </a:r>
            <a:r>
              <a:rPr lang="en-US" sz="2400" dirty="0"/>
              <a:t>from </a:t>
            </a:r>
            <a:r>
              <a:rPr lang="en-US" sz="2400" b="1" dirty="0">
                <a:solidFill>
                  <a:schemeClr val="accent2">
                    <a:lumMod val="75000"/>
                  </a:schemeClr>
                </a:solidFill>
              </a:rPr>
              <a:t>real world data</a:t>
            </a:r>
            <a:endParaRPr lang="en-US" sz="2400" dirty="0">
              <a:solidFill>
                <a:schemeClr val="accent2">
                  <a:lumMod val="75000"/>
                </a:schemeClr>
              </a:solidFill>
            </a:endParaRPr>
          </a:p>
          <a:p>
            <a:pPr lvl="1"/>
            <a:endParaRPr lang="en-US" sz="2400" dirty="0"/>
          </a:p>
        </p:txBody>
      </p:sp>
    </p:spTree>
    <p:extLst>
      <p:ext uri="{BB962C8B-B14F-4D97-AF65-F5344CB8AC3E}">
        <p14:creationId xmlns:p14="http://schemas.microsoft.com/office/powerpoint/2010/main" val="397007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5" name="Picture 4">
            <a:extLst>
              <a:ext uri="{FF2B5EF4-FFF2-40B4-BE49-F238E27FC236}">
                <a16:creationId xmlns:a16="http://schemas.microsoft.com/office/drawing/2014/main" id="{AEE7F24A-24D1-5BDB-258B-4FBC18C82840}"/>
              </a:ext>
            </a:extLst>
          </p:cNvPr>
          <p:cNvPicPr>
            <a:picLocks noChangeAspect="1"/>
          </p:cNvPicPr>
          <p:nvPr/>
        </p:nvPicPr>
        <p:blipFill rotWithShape="1">
          <a:blip r:embed="rId3"/>
          <a:srcRect l="2885" t="189" r="32205" b="33106"/>
          <a:stretch/>
        </p:blipFill>
        <p:spPr>
          <a:xfrm>
            <a:off x="1447800" y="962232"/>
            <a:ext cx="4858536" cy="5438568"/>
          </a:xfrm>
          <a:prstGeom prst="rect">
            <a:avLst/>
          </a:prstGeom>
        </p:spPr>
      </p:pic>
    </p:spTree>
    <p:extLst>
      <p:ext uri="{BB962C8B-B14F-4D97-AF65-F5344CB8AC3E}">
        <p14:creationId xmlns:p14="http://schemas.microsoft.com/office/powerpoint/2010/main" val="3629567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7606284" cy="624840"/>
          </a:xfrm>
        </p:spPr>
        <p:txBody>
          <a:bodyPr>
            <a:noAutofit/>
          </a:bodyPr>
          <a:lstStyle/>
          <a:p>
            <a:r>
              <a:rPr lang="en-US" dirty="0"/>
              <a:t>Econometric approach</a:t>
            </a:r>
          </a:p>
        </p:txBody>
      </p:sp>
      <p:sp>
        <p:nvSpPr>
          <p:cNvPr id="3" name="Content Placeholder 2"/>
          <p:cNvSpPr>
            <a:spLocks noGrp="1"/>
          </p:cNvSpPr>
          <p:nvPr>
            <p:ph idx="1"/>
          </p:nvPr>
        </p:nvSpPr>
        <p:spPr>
          <a:xfrm>
            <a:off x="1143000" y="1005840"/>
            <a:ext cx="9982200" cy="5090160"/>
          </a:xfrm>
        </p:spPr>
        <p:txBody>
          <a:bodyPr>
            <a:normAutofit/>
          </a:bodyPr>
          <a:lstStyle/>
          <a:p>
            <a:r>
              <a:rPr lang="en-US" sz="2400" b="1" dirty="0">
                <a:solidFill>
                  <a:schemeClr val="accent2">
                    <a:lumMod val="75000"/>
                  </a:schemeClr>
                </a:solidFill>
              </a:rPr>
              <a:t>Observational data: </a:t>
            </a:r>
            <a:r>
              <a:rPr lang="en-US" sz="2400" dirty="0"/>
              <a:t>retrospective, “real-world” data</a:t>
            </a:r>
          </a:p>
          <a:p>
            <a:pPr lvl="1"/>
            <a:r>
              <a:rPr lang="en-US" sz="2400" dirty="0"/>
              <a:t>Not (typically) collected in a lab setting</a:t>
            </a:r>
          </a:p>
          <a:p>
            <a:pPr lvl="1"/>
            <a:r>
              <a:rPr lang="en-US" sz="2400" dirty="0"/>
              <a:t>Surveys, claims, tax records, etc. </a:t>
            </a:r>
          </a:p>
          <a:p>
            <a:r>
              <a:rPr lang="en-US" sz="2400" dirty="0"/>
              <a:t>What created that data? </a:t>
            </a:r>
          </a:p>
          <a:p>
            <a:pPr lvl="1"/>
            <a:r>
              <a:rPr lang="en-US" sz="2400" b="1" dirty="0">
                <a:solidFill>
                  <a:schemeClr val="accent2">
                    <a:lumMod val="75000"/>
                  </a:schemeClr>
                </a:solidFill>
              </a:rPr>
              <a:t>Data Generating Process: </a:t>
            </a:r>
            <a:r>
              <a:rPr lang="en-US" sz="2400" dirty="0"/>
              <a:t>what unique collection of characteristics, events, and randomness coalesced to form the data we are looking at? </a:t>
            </a:r>
          </a:p>
          <a:p>
            <a:pPr lvl="1"/>
            <a:r>
              <a:rPr lang="en-US" sz="2400" dirty="0"/>
              <a:t>Our objective is to use the data available to try and establish the nature of the true DGP.</a:t>
            </a:r>
          </a:p>
          <a:p>
            <a:pPr lvl="1"/>
            <a:r>
              <a:rPr lang="en-US" sz="2400" dirty="0"/>
              <a:t>But many different DGPs are possible, and many may yield very similar patterns!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6530721" cy="701040"/>
          </a:xfrm>
        </p:spPr>
        <p:txBody>
          <a:bodyPr>
            <a:normAutofit/>
          </a:bodyPr>
          <a:lstStyle/>
          <a:p>
            <a:r>
              <a:rPr lang="en-US" dirty="0"/>
              <a:t>DGPs as DAGs</a:t>
            </a:r>
          </a:p>
        </p:txBody>
      </p:sp>
      <p:sp>
        <p:nvSpPr>
          <p:cNvPr id="3" name="Content Placeholder 2"/>
          <p:cNvSpPr>
            <a:spLocks noGrp="1"/>
          </p:cNvSpPr>
          <p:nvPr>
            <p:ph idx="1"/>
          </p:nvPr>
        </p:nvSpPr>
        <p:spPr>
          <a:xfrm>
            <a:off x="1143000" y="1005840"/>
            <a:ext cx="99060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solidFill>
                  <a:schemeClr val="accent3">
                    <a:lumMod val="75000"/>
                  </a:schemeClr>
                </a:solidFill>
              </a:rPr>
              <a:t>philosophical model </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2766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9605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9698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5005487" y="28081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6530721" cy="701040"/>
          </a:xfrm>
        </p:spPr>
        <p:txBody>
          <a:bodyPr>
            <a:normAutofit/>
          </a:bodyPr>
          <a:lstStyle/>
          <a:p>
            <a:r>
              <a:rPr lang="en-US" dirty="0"/>
              <a:t>DGPs as DAGs</a:t>
            </a:r>
          </a:p>
        </p:txBody>
      </p:sp>
      <p:sp>
        <p:nvSpPr>
          <p:cNvPr id="3" name="Content Placeholder 2"/>
          <p:cNvSpPr>
            <a:spLocks noGrp="1"/>
          </p:cNvSpPr>
          <p:nvPr>
            <p:ph idx="1"/>
          </p:nvPr>
        </p:nvSpPr>
        <p:spPr>
          <a:xfrm>
            <a:off x="1143000" y="1005840"/>
            <a:ext cx="99060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t>philosophical model</a:t>
            </a:r>
            <a:endParaRPr lang="en-US" sz="2400" dirty="0"/>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 </a:t>
            </a:r>
            <a:r>
              <a:rPr lang="en-US" sz="2400" b="1" dirty="0"/>
              <a:t>Improving Physician Quality </a:t>
            </a:r>
            <a:endParaRPr lang="en-US" sz="2400" dirty="0"/>
          </a:p>
          <a:p>
            <a:pPr lvl="1"/>
            <a:r>
              <a:rPr lang="en-US" sz="2400" dirty="0"/>
              <a:t>Y: Outcome of interest (Level of care)</a:t>
            </a:r>
          </a:p>
          <a:p>
            <a:pPr lvl="1"/>
            <a:r>
              <a:rPr lang="en-US" sz="2400" dirty="0"/>
              <a:t>D: Treatment (Information about cost-effective treatment)</a:t>
            </a:r>
          </a:p>
          <a:p>
            <a:pPr lvl="1"/>
            <a:r>
              <a:rPr lang="en-US" sz="2400" dirty="0"/>
              <a:t>X: Covariates (MD demographics, region, specialty)</a:t>
            </a:r>
          </a:p>
          <a:p>
            <a:pPr lvl="1"/>
            <a:r>
              <a:rPr lang="en-US" sz="2400" dirty="0"/>
              <a:t>Why would X contribute to D? </a:t>
            </a:r>
          </a:p>
          <a:p>
            <a:pPr lvl="1"/>
            <a:endParaRPr lang="en-US" sz="2400" dirty="0"/>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352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30367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30460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8843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07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6530721" cy="701040"/>
          </a:xfrm>
        </p:spPr>
        <p:txBody>
          <a:bodyPr>
            <a:normAutofit/>
          </a:bodyPr>
          <a:lstStyle/>
          <a:p>
            <a:r>
              <a:rPr lang="en-US" dirty="0"/>
              <a:t>DGPs as DAGs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1005840"/>
                <a:ext cx="9906000" cy="5623560"/>
              </a:xfrm>
            </p:spPr>
            <p:txBody>
              <a:bodyPr>
                <a:noAutofit/>
              </a:bodyPr>
              <a:lstStyle/>
              <a:p>
                <a:r>
                  <a:rPr lang="en-US" sz="2400" b="1" dirty="0"/>
                  <a:t>Directed Acyclic Graphs (DAGs):</a:t>
                </a:r>
                <a:endParaRPr lang="en-US" sz="2400" dirty="0"/>
              </a:p>
              <a:p>
                <a:pPr lvl="1"/>
                <a:r>
                  <a:rPr lang="en-US" sz="2400" dirty="0"/>
                  <a:t>Graphical relationship of a chain of causal effects</a:t>
                </a:r>
              </a:p>
              <a:p>
                <a:pPr lvl="1"/>
                <a:r>
                  <a:rPr lang="en-US" sz="2400" dirty="0"/>
                  <a:t>Represented as random variables (nodes) and influencing events (arrows)</a:t>
                </a:r>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 </a:t>
                </a:r>
                <a:r>
                  <a:rPr lang="en-US" sz="2400" b="1" dirty="0"/>
                  <a:t>Improving Physician Quality </a:t>
                </a:r>
                <a:endParaRPr lang="en-US" sz="2400" dirty="0"/>
              </a:p>
              <a:p>
                <a:r>
                  <a:rPr lang="en-US" sz="2400" dirty="0"/>
                  <a:t>We are interested in the effect of D on Y </a:t>
                </a:r>
              </a:p>
              <a:p>
                <a:pPr lvl="1"/>
                <a:r>
                  <a:rPr lang="en-US" sz="2400" dirty="0"/>
                  <a:t>Direct effect (D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oMath>
                </a14:m>
                <a:r>
                  <a:rPr lang="en-US" sz="2400" dirty="0"/>
                  <a:t> – this is the “causal effect” of interest</a:t>
                </a:r>
              </a:p>
              <a:p>
                <a:pPr lvl="1"/>
                <a:r>
                  <a:rPr lang="en-US" sz="2400" dirty="0"/>
                  <a:t>Indirect effect (D </a:t>
                </a:r>
                <a14:m>
                  <m:oMath xmlns:m="http://schemas.openxmlformats.org/officeDocument/2006/math">
                    <m:r>
                      <a:rPr lang="en-US" sz="2400" b="0" i="1" smtClean="0">
                        <a:latin typeface="Cambria Math" panose="02040503050406030204" pitchFamily="18" charset="0"/>
                      </a:rPr>
                      <m:t>←</m:t>
                    </m:r>
                  </m:oMath>
                </a14:m>
                <a:r>
                  <a:rPr lang="en-US" sz="2400" dirty="0"/>
                  <a:t> X </a:t>
                </a:r>
                <a14:m>
                  <m:oMath xmlns:m="http://schemas.openxmlformats.org/officeDocument/2006/math">
                    <m:r>
                      <a:rPr lang="en-US" sz="2400" i="1">
                        <a:latin typeface="Cambria Math" panose="02040503050406030204" pitchFamily="18" charset="0"/>
                      </a:rPr>
                      <m:t>→</m:t>
                    </m:r>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oMath>
                </a14:m>
                <a:r>
                  <a:rPr lang="en-US" sz="2400" b="0" dirty="0"/>
                  <a:t> – this is a “backdoor” path</a:t>
                </a:r>
              </a:p>
              <a:p>
                <a:r>
                  <a:rPr lang="en-US" sz="2400" b="0" dirty="0"/>
                  <a:t>What does an RCT do in this situation? </a:t>
                </a:r>
              </a:p>
              <a:p>
                <a:pPr lvl="1"/>
                <a:endParaRPr lang="en-US" sz="2400" dirty="0"/>
              </a:p>
              <a:p>
                <a:pPr lvl="1"/>
                <a:endParaRPr lang="en-US" sz="2400" dirty="0"/>
              </a:p>
              <a:p>
                <a:pPr lvl="1"/>
                <a:endParaRPr lang="en-US" sz="2400" dirty="0"/>
              </a:p>
              <a:p>
                <a:pPr lvl="1"/>
                <a:endParaRPr lang="en-US" sz="2400" dirty="0"/>
              </a:p>
              <a:p>
                <a:pPr marL="274320" lvl="1"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1005840"/>
                <a:ext cx="9906000" cy="5623560"/>
              </a:xfrm>
              <a:blipFill>
                <a:blip r:embed="rId3"/>
                <a:stretch>
                  <a:fillRect l="-492" t="-1192"/>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60A69CE1-AAD1-4E00-A64F-5B9C6E629902}"/>
              </a:ext>
            </a:extLst>
          </p:cNvPr>
          <p:cNvSpPr/>
          <p:nvPr/>
        </p:nvSpPr>
        <p:spPr>
          <a:xfrm>
            <a:off x="5486400" y="290682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59080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60004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43840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593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 More Involved DAG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1005840"/>
                <a:ext cx="8305800" cy="5623560"/>
              </a:xfrm>
            </p:spPr>
            <p:txBody>
              <a:bodyPr>
                <a:noAutofit/>
              </a:bodyPr>
              <a:lstStyle/>
              <a:p>
                <a:pPr marL="0" indent="0">
                  <a:buNone/>
                </a:pPr>
                <a:r>
                  <a:rPr lang="en-US" sz="2400" b="1" dirty="0">
                    <a:solidFill>
                      <a:schemeClr val="accent3">
                        <a:lumMod val="75000"/>
                      </a:schemeClr>
                    </a:solidFill>
                  </a:rPr>
                  <a:t>Example: Quality Investments in Health Care</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a:p>
                <a:endParaRPr lang="en-US" sz="2400" dirty="0"/>
              </a:p>
              <a:p>
                <a:endParaRPr lang="en-US" sz="2400" dirty="0"/>
              </a:p>
              <a:p>
                <a:r>
                  <a:rPr lang="en-US" sz="2400" dirty="0"/>
                  <a:t>Variables: </a:t>
                </a:r>
              </a:p>
              <a:p>
                <a:pPr lvl="1"/>
                <a:r>
                  <a:rPr lang="en-US" sz="2400" dirty="0"/>
                  <a:t>Y: Measured treatment (readmission) </a:t>
                </a:r>
              </a:p>
              <a:p>
                <a:pPr lvl="1"/>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oMath>
                </a14:m>
                <a:r>
                  <a:rPr lang="en-US" sz="2400" dirty="0"/>
                  <a:t>: True quality (use of the treatment)</a:t>
                </a:r>
              </a:p>
              <a:p>
                <a:pPr lvl="1"/>
                <a:r>
                  <a:rPr lang="en-US" sz="2400" dirty="0"/>
                  <a:t>D: Information about cost-effectiveness</a:t>
                </a:r>
              </a:p>
              <a:p>
                <a:pPr lvl="1"/>
                <a:r>
                  <a:rPr lang="en-US" sz="2400" dirty="0"/>
                  <a:t>X: MD and Patient demographics</a:t>
                </a:r>
              </a:p>
              <a:p>
                <a:pPr lvl="1"/>
                <a:r>
                  <a:rPr lang="en-US" sz="2400" dirty="0"/>
                  <a:t>R: Patient risk and background (unobserved)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1005840"/>
                <a:ext cx="8305800" cy="5623560"/>
              </a:xfrm>
              <a:blipFill>
                <a:blip r:embed="rId3"/>
                <a:stretch>
                  <a:fillRect l="-1175" t="-1192"/>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6112502E-0A0D-4A76-8879-3B38826947B2}"/>
              </a:ext>
            </a:extLst>
          </p:cNvPr>
          <p:cNvGrpSpPr/>
          <p:nvPr/>
        </p:nvGrpSpPr>
        <p:grpSpPr>
          <a:xfrm>
            <a:off x="4186378" y="1828800"/>
            <a:ext cx="3057245" cy="1600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3291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65054"/>
          <a:stretch/>
        </p:blipFill>
        <p:spPr>
          <a:xfrm>
            <a:off x="317313" y="1005840"/>
            <a:ext cx="3797487" cy="4556760"/>
          </a:xfrm>
          <a:prstGeom prst="rect">
            <a:avLst/>
          </a:prstGeom>
        </p:spPr>
      </p:pic>
    </p:spTree>
    <p:extLst>
      <p:ext uri="{BB962C8B-B14F-4D97-AF65-F5344CB8AC3E}">
        <p14:creationId xmlns:p14="http://schemas.microsoft.com/office/powerpoint/2010/main" val="1402829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15AA-D67E-CFF9-1538-1DBC29C6FF31}"/>
              </a:ext>
            </a:extLst>
          </p:cNvPr>
          <p:cNvSpPr>
            <a:spLocks noGrp="1"/>
          </p:cNvSpPr>
          <p:nvPr>
            <p:ph type="title"/>
          </p:nvPr>
        </p:nvSpPr>
        <p:spPr>
          <a:xfrm>
            <a:off x="152400" y="205423"/>
            <a:ext cx="10802112" cy="472440"/>
          </a:xfrm>
        </p:spPr>
        <p:txBody>
          <a:bodyPr>
            <a:normAutofit fontScale="90000"/>
          </a:bodyPr>
          <a:lstStyle/>
          <a:p>
            <a:r>
              <a:rPr lang="en-CA" dirty="0"/>
              <a:t>Case Study: Interpreting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A417B4-C975-C066-A1ED-F67D21BCF783}"/>
                  </a:ext>
                </a:extLst>
              </p:cNvPr>
              <p:cNvSpPr>
                <a:spLocks noGrp="1"/>
              </p:cNvSpPr>
              <p:nvPr>
                <p:ph idx="1"/>
              </p:nvPr>
            </p:nvSpPr>
            <p:spPr>
              <a:xfrm>
                <a:off x="381000" y="2438400"/>
                <a:ext cx="10573512" cy="4214177"/>
              </a:xfrm>
            </p:spPr>
            <p:txBody>
              <a:bodyPr>
                <a:normAutofit/>
              </a:bodyPr>
              <a:lstStyle/>
              <a:p>
                <a:r>
                  <a:rPr lang="en-CA" dirty="0"/>
                  <a:t>Context: during COVID-19, US expanded insurance coverage for low-income individuals (Medicaid) who were pregnant up to </a:t>
                </a:r>
                <a:r>
                  <a:rPr lang="en-CA" u="sng" dirty="0"/>
                  <a:t>one year postpartum</a:t>
                </a:r>
                <a:r>
                  <a:rPr lang="en-CA" dirty="0"/>
                  <a:t>. </a:t>
                </a:r>
              </a:p>
              <a:p>
                <a:r>
                  <a:rPr lang="en-CA" dirty="0"/>
                  <a:t>Research question: What were the effects of this policy on health outcomes? </a:t>
                </a:r>
              </a:p>
              <a:p>
                <a:r>
                  <a:rPr lang="en-CA" dirty="0"/>
                  <a:t>Regression:</a:t>
                </a: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𝛽</m:t>
                          </m:r>
                        </m:e>
                        <m:sub>
                          <m:r>
                            <a:rPr lang="en-CA" b="0" i="1" smtClean="0">
                              <a:latin typeface="Cambria Math" panose="02040503050406030204" pitchFamily="18" charset="0"/>
                            </a:rPr>
                            <m:t>0</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𝛽</m:t>
                          </m:r>
                        </m:e>
                        <m:sub>
                          <m:r>
                            <a:rPr lang="en-CA" b="0" i="1" smtClean="0">
                              <a:latin typeface="Cambria Math" panose="02040503050406030204" pitchFamily="18" charset="0"/>
                            </a:rPr>
                            <m:t>1</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𝑡𝑟𝑒𝑎𝑡𝑒</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𝛾</m:t>
                          </m:r>
                        </m:e>
                      </m:acc>
                      <m:r>
                        <a:rPr lang="en-CA" b="0" i="1" smtClean="0">
                          <a:latin typeface="Cambria Math" panose="02040503050406030204" pitchFamily="18" charset="0"/>
                        </a:rPr>
                        <m:t> </m:t>
                      </m:r>
                      <m:d>
                        <m:dPr>
                          <m:ctrlPr>
                            <a:rPr lang="en-CA" b="0" i="1" smtClean="0">
                              <a:latin typeface="Cambria Math" panose="02040503050406030204" pitchFamily="18" charset="0"/>
                            </a:rPr>
                          </m:ctrlPr>
                        </m:dPr>
                        <m:e>
                          <m:r>
                            <a:rPr lang="en-CA" b="0" i="1" smtClean="0">
                              <a:latin typeface="Cambria Math" panose="02040503050406030204" pitchFamily="18" charset="0"/>
                            </a:rPr>
                            <m:t>𝑟𝑎𝑐</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𝛿</m:t>
                      </m:r>
                      <m:d>
                        <m:dPr>
                          <m:ctrlPr>
                            <a:rPr lang="en-CA" b="0" i="1" smtClean="0">
                              <a:latin typeface="Cambria Math" panose="02040503050406030204" pitchFamily="18" charset="0"/>
                            </a:rPr>
                          </m:ctrlPr>
                        </m:dPr>
                        <m:e>
                          <m:r>
                            <a:rPr lang="en-CA" b="0" i="1" smtClean="0">
                              <a:latin typeface="Cambria Math" panose="02040503050406030204" pitchFamily="18" charset="0"/>
                            </a:rPr>
                            <m:t>𝑚𝑎𝑟𝑟𝑖𝑒</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𝜋</m:t>
                      </m:r>
                      <m:d>
                        <m:dPr>
                          <m:ctrlPr>
                            <a:rPr lang="en-CA" b="0" i="1" smtClean="0">
                              <a:latin typeface="Cambria Math" panose="02040503050406030204" pitchFamily="18" charset="0"/>
                            </a:rPr>
                          </m:ctrlPr>
                        </m:dPr>
                        <m:e>
                          <m:r>
                            <a:rPr lang="en-CA" b="0" i="1" smtClean="0">
                              <a:latin typeface="Cambria Math" panose="02040503050406030204" pitchFamily="18" charset="0"/>
                            </a:rPr>
                            <m:t># </m:t>
                          </m:r>
                          <m:r>
                            <a:rPr lang="en-CA" b="0" i="1" smtClean="0">
                              <a:latin typeface="Cambria Math" panose="02040503050406030204" pitchFamily="18" charset="0"/>
                            </a:rPr>
                            <m:t>𝑐h𝑟𝑜𝑛𝑖𝑐</m:t>
                          </m:r>
                          <m:r>
                            <a:rPr lang="en-CA" b="0" i="1" smtClean="0">
                              <a:latin typeface="Cambria Math" panose="02040503050406030204" pitchFamily="18" charset="0"/>
                            </a:rPr>
                            <m:t> </m:t>
                          </m:r>
                          <m:r>
                            <a:rPr lang="en-CA" b="0" i="1" smtClean="0">
                              <a:latin typeface="Cambria Math" panose="02040503050406030204" pitchFamily="18" charset="0"/>
                            </a:rPr>
                            <m:t>𝑐𝑜𝑛𝑑𝑖𝑡𝑖𝑜𝑛</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𝜂</m:t>
                      </m:r>
                      <m:d>
                        <m:dPr>
                          <m:ctrlPr>
                            <a:rPr lang="en-CA" b="0" i="1" smtClean="0">
                              <a:latin typeface="Cambria Math" panose="02040503050406030204" pitchFamily="18" charset="0"/>
                            </a:rPr>
                          </m:ctrlPr>
                        </m:dPr>
                        <m:e>
                          <m:r>
                            <a:rPr lang="en-CA" b="0" i="1" smtClean="0">
                              <a:latin typeface="Cambria Math" panose="02040503050406030204" pitchFamily="18" charset="0"/>
                            </a:rPr>
                            <m:t>𝑖𝑛𝑐𝑜𝑚</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𝜀</m:t>
                          </m:r>
                        </m:e>
                        <m:sub>
                          <m:r>
                            <a:rPr lang="en-CA" b="0" i="1" smtClean="0">
                              <a:latin typeface="Cambria Math" panose="02040503050406030204" pitchFamily="18" charset="0"/>
                            </a:rPr>
                            <m:t>𝑖𝑡</m:t>
                          </m:r>
                        </m:sub>
                      </m:sSub>
                    </m:oMath>
                  </m:oMathPara>
                </a14:m>
                <a:endParaRPr lang="en-CA" dirty="0"/>
              </a:p>
              <a:p>
                <a:pPr marL="0" indent="0">
                  <a:buNone/>
                </a:pPr>
                <a:r>
                  <a:rPr lang="en-CA" b="1" u="sng" dirty="0"/>
                  <a:t>Questions:</a:t>
                </a:r>
              </a:p>
              <a:p>
                <a:pPr marL="342900" indent="-342900">
                  <a:buAutoNum type="arabicPeriod"/>
                </a:pPr>
                <a:r>
                  <a:rPr lang="en-CA" dirty="0"/>
                  <a:t>What are the coefficients of interest? </a:t>
                </a:r>
              </a:p>
              <a:p>
                <a:pPr marL="342900" indent="-342900">
                  <a:buAutoNum type="arabicPeriod"/>
                </a:pPr>
                <a:r>
                  <a:rPr lang="en-CA" dirty="0"/>
                  <a:t>What variables are dummies here? </a:t>
                </a:r>
              </a:p>
              <a:p>
                <a:pPr marL="342900" indent="-342900">
                  <a:buAutoNum type="arabicPeriod"/>
                </a:pPr>
                <a:r>
                  <a:rPr lang="en-CA" dirty="0"/>
                  <a:t>What variables should be transformed? How? </a:t>
                </a:r>
              </a:p>
              <a:p>
                <a:pPr marL="342900" indent="-342900">
                  <a:buAutoNum type="arabicPeriod"/>
                </a:pPr>
                <a:r>
                  <a:rPr lang="en-CA" dirty="0"/>
                  <a:t>If you were to perform an interaction here, what would you like to see and why? </a:t>
                </a:r>
              </a:p>
              <a:p>
                <a:pPr marL="0" indent="0">
                  <a:buNone/>
                </a:pPr>
                <a:endParaRPr lang="en-CA" dirty="0"/>
              </a:p>
            </p:txBody>
          </p:sp>
        </mc:Choice>
        <mc:Fallback xmlns="">
          <p:sp>
            <p:nvSpPr>
              <p:cNvPr id="3" name="Content Placeholder 2">
                <a:extLst>
                  <a:ext uri="{FF2B5EF4-FFF2-40B4-BE49-F238E27FC236}">
                    <a16:creationId xmlns:a16="http://schemas.microsoft.com/office/drawing/2014/main" id="{F5A417B4-C975-C066-A1ED-F67D21BCF783}"/>
                  </a:ext>
                </a:extLst>
              </p:cNvPr>
              <p:cNvSpPr>
                <a:spLocks noGrp="1" noRot="1" noChangeAspect="1" noMove="1" noResize="1" noEditPoints="1" noAdjustHandles="1" noChangeArrowheads="1" noChangeShapeType="1" noTextEdit="1"/>
              </p:cNvSpPr>
              <p:nvPr>
                <p:ph idx="1"/>
              </p:nvPr>
            </p:nvSpPr>
            <p:spPr>
              <a:xfrm>
                <a:off x="381000" y="2438400"/>
                <a:ext cx="10573512" cy="4214177"/>
              </a:xfrm>
              <a:blipFill>
                <a:blip r:embed="rId3"/>
                <a:stretch>
                  <a:fillRect l="-519" t="-1013" b="-724"/>
                </a:stretch>
              </a:blipFill>
            </p:spPr>
            <p:txBody>
              <a:bodyPr/>
              <a:lstStyle/>
              <a:p>
                <a:r>
                  <a:rPr lang="en-CA">
                    <a:noFill/>
                  </a:rPr>
                  <a:t> </a:t>
                </a:r>
              </a:p>
            </p:txBody>
          </p:sp>
        </mc:Fallback>
      </mc:AlternateContent>
      <p:pic>
        <p:nvPicPr>
          <p:cNvPr id="7" name="Picture 6">
            <a:extLst>
              <a:ext uri="{FF2B5EF4-FFF2-40B4-BE49-F238E27FC236}">
                <a16:creationId xmlns:a16="http://schemas.microsoft.com/office/drawing/2014/main" id="{2A091CD7-3F75-96CC-A78A-B12A432E6776}"/>
              </a:ext>
            </a:extLst>
          </p:cNvPr>
          <p:cNvPicPr>
            <a:picLocks noChangeAspect="1"/>
          </p:cNvPicPr>
          <p:nvPr/>
        </p:nvPicPr>
        <p:blipFill>
          <a:blip r:embed="rId4"/>
          <a:stretch>
            <a:fillRect/>
          </a:stretch>
        </p:blipFill>
        <p:spPr>
          <a:xfrm>
            <a:off x="152400" y="663143"/>
            <a:ext cx="5715000" cy="1682981"/>
          </a:xfrm>
          <a:prstGeom prst="rect">
            <a:avLst/>
          </a:prstGeom>
        </p:spPr>
      </p:pic>
    </p:spTree>
    <p:extLst>
      <p:ext uri="{BB962C8B-B14F-4D97-AF65-F5344CB8AC3E}">
        <p14:creationId xmlns:p14="http://schemas.microsoft.com/office/powerpoint/2010/main" val="247864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31396"/>
          <a:stretch/>
        </p:blipFill>
        <p:spPr>
          <a:xfrm>
            <a:off x="317313" y="1005840"/>
            <a:ext cx="7455087" cy="4556760"/>
          </a:xfrm>
          <a:prstGeom prst="rect">
            <a:avLst/>
          </a:prstGeom>
        </p:spPr>
      </p:pic>
    </p:spTree>
    <p:extLst>
      <p:ext uri="{BB962C8B-B14F-4D97-AF65-F5344CB8AC3E}">
        <p14:creationId xmlns:p14="http://schemas.microsoft.com/office/powerpoint/2010/main" val="2174014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a:blip r:embed="rId3"/>
          <a:stretch>
            <a:fillRect/>
          </a:stretch>
        </p:blipFill>
        <p:spPr>
          <a:xfrm>
            <a:off x="317313" y="1005840"/>
            <a:ext cx="10866839" cy="4556760"/>
          </a:xfrm>
          <a:prstGeom prst="rect">
            <a:avLst/>
          </a:prstGeom>
        </p:spPr>
      </p:pic>
    </p:spTree>
    <p:extLst>
      <p:ext uri="{BB962C8B-B14F-4D97-AF65-F5344CB8AC3E}">
        <p14:creationId xmlns:p14="http://schemas.microsoft.com/office/powerpoint/2010/main" val="1418841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6751"/>
            <a:ext cx="6530721" cy="701040"/>
          </a:xfrm>
        </p:spPr>
        <p:txBody>
          <a:bodyPr>
            <a:normAutofit/>
          </a:bodyPr>
          <a:lstStyle/>
          <a:p>
            <a:r>
              <a:rPr lang="en-US" dirty="0"/>
              <a:t>Some Drawbacks of DAGs</a:t>
            </a:r>
          </a:p>
        </p:txBody>
      </p:sp>
      <p:sp>
        <p:nvSpPr>
          <p:cNvPr id="3" name="Content Placeholder 2"/>
          <p:cNvSpPr>
            <a:spLocks noGrp="1"/>
          </p:cNvSpPr>
          <p:nvPr>
            <p:ph idx="1"/>
          </p:nvPr>
        </p:nvSpPr>
        <p:spPr>
          <a:xfrm>
            <a:off x="1219200" y="977791"/>
            <a:ext cx="9601200" cy="5651609"/>
          </a:xfrm>
        </p:spPr>
        <p:txBody>
          <a:bodyPr>
            <a:noAutofit/>
          </a:bodyPr>
          <a:lstStyle/>
          <a:p>
            <a:pPr marL="342900" indent="-342900">
              <a:buFont typeface="+mj-lt"/>
              <a:buAutoNum type="arabicPeriod"/>
            </a:pPr>
            <a:r>
              <a:rPr lang="en-US" sz="2400" dirty="0"/>
              <a:t>Causality runs in </a:t>
            </a:r>
            <a:r>
              <a:rPr lang="en-US" sz="2400" b="1" dirty="0">
                <a:solidFill>
                  <a:schemeClr val="accent2">
                    <a:lumMod val="75000"/>
                  </a:schemeClr>
                </a:solidFill>
              </a:rPr>
              <a:t>one direction </a:t>
            </a:r>
            <a:r>
              <a:rPr lang="en-US" sz="2400" dirty="0"/>
              <a:t>(simultaneity and reverse causality usually better represented with </a:t>
            </a:r>
            <a:r>
              <a:rPr lang="en-US" sz="2400" i="1" dirty="0"/>
              <a:t>potential outcomes framework)</a:t>
            </a:r>
          </a:p>
          <a:p>
            <a:pPr marL="342900" indent="-342900">
              <a:buFont typeface="+mj-lt"/>
              <a:buAutoNum type="arabicPeriod"/>
            </a:pPr>
            <a:r>
              <a:rPr lang="en-US" sz="2400" dirty="0"/>
              <a:t>Where does the DAG come from? </a:t>
            </a:r>
          </a:p>
          <a:p>
            <a:pPr lvl="1"/>
            <a:r>
              <a:rPr lang="en-US" sz="2400" dirty="0"/>
              <a:t>How could this DAG be more complicated? </a:t>
            </a:r>
          </a:p>
          <a:p>
            <a:pPr lvl="1"/>
            <a:endParaRPr lang="en-US" sz="2400" dirty="0"/>
          </a:p>
          <a:p>
            <a:pPr lvl="1"/>
            <a:endParaRPr lang="en-US" sz="2400" dirty="0"/>
          </a:p>
          <a:p>
            <a:pPr lvl="1"/>
            <a:endParaRPr lang="en-US" sz="2400" dirty="0"/>
          </a:p>
          <a:p>
            <a:pPr marL="274320" lvl="1" indent="0">
              <a:buNone/>
            </a:pPr>
            <a:endParaRPr lang="en-US" sz="2400" dirty="0"/>
          </a:p>
          <a:p>
            <a:pPr lvl="1"/>
            <a:endParaRPr lang="en-US" sz="2400" dirty="0"/>
          </a:p>
          <a:p>
            <a:pPr lvl="1"/>
            <a:endParaRPr lang="en-US" sz="2400" dirty="0"/>
          </a:p>
          <a:p>
            <a:pPr lvl="1"/>
            <a:r>
              <a:rPr lang="en-US" sz="2400" dirty="0"/>
              <a:t>For help drawing DAGs in R, see </a:t>
            </a:r>
            <a:r>
              <a:rPr lang="en-US" sz="2400" dirty="0">
                <a:hlinkClick r:id="rId3"/>
              </a:rPr>
              <a:t>https://evalf22.classes.andrewheiss.com/example/dags.html</a:t>
            </a:r>
            <a:r>
              <a:rPr lang="en-US" sz="2400" dirty="0"/>
              <a:t>  </a:t>
            </a:r>
          </a:p>
          <a:p>
            <a:pPr lvl="1"/>
            <a:endParaRPr lang="en-US" sz="2400" dirty="0"/>
          </a:p>
        </p:txBody>
      </p:sp>
      <p:grpSp>
        <p:nvGrpSpPr>
          <p:cNvPr id="4" name="Group 3">
            <a:extLst>
              <a:ext uri="{FF2B5EF4-FFF2-40B4-BE49-F238E27FC236}">
                <a16:creationId xmlns:a16="http://schemas.microsoft.com/office/drawing/2014/main" id="{BAA1470C-9C12-4C4D-BBBE-8978C417E3F8}"/>
              </a:ext>
            </a:extLst>
          </p:cNvPr>
          <p:cNvGrpSpPr/>
          <p:nvPr/>
        </p:nvGrpSpPr>
        <p:grpSpPr>
          <a:xfrm>
            <a:off x="4186378" y="2895600"/>
            <a:ext cx="3057245" cy="1600200"/>
            <a:chOff x="2209800" y="2209801"/>
            <a:chExt cx="3057245" cy="1600200"/>
          </a:xfrm>
        </p:grpSpPr>
        <p:sp>
          <p:nvSpPr>
            <p:cNvPr id="5" name="Oval 4">
              <a:extLst>
                <a:ext uri="{FF2B5EF4-FFF2-40B4-BE49-F238E27FC236}">
                  <a16:creationId xmlns:a16="http://schemas.microsoft.com/office/drawing/2014/main" id="{F87867F6-F72C-4879-851B-9431586AE524}"/>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6" name="Oval 5">
              <a:extLst>
                <a:ext uri="{FF2B5EF4-FFF2-40B4-BE49-F238E27FC236}">
                  <a16:creationId xmlns:a16="http://schemas.microsoft.com/office/drawing/2014/main" id="{A2A50AC6-991D-4385-ACB1-248BDBE3E19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ED9C8C4-908F-4C37-8F36-5034EE6B4D2F}"/>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FED9C8C4-908F-4C37-8F36-5034EE6B4D2F}"/>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E75B83A-3C06-4E7E-8637-52E631027702}"/>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DE2695-BABC-4FC5-ABF5-E28FFCA4A225}"/>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45676F-6A63-4057-853F-6B45756430B9}"/>
                </a:ext>
              </a:extLst>
            </p:cNvPr>
            <p:cNvCxnSpPr>
              <a:cxnSpLocks/>
              <a:endCxn id="7"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C202928-8130-40D3-8C43-D544E50DF3AF}"/>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2" name="Oval 11">
              <a:extLst>
                <a:ext uri="{FF2B5EF4-FFF2-40B4-BE49-F238E27FC236}">
                  <a16:creationId xmlns:a16="http://schemas.microsoft.com/office/drawing/2014/main" id="{991E63D3-AD7F-4E8F-A02C-8E806916A533}"/>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3" name="Straight Arrow Connector 12">
              <a:extLst>
                <a:ext uri="{FF2B5EF4-FFF2-40B4-BE49-F238E27FC236}">
                  <a16:creationId xmlns:a16="http://schemas.microsoft.com/office/drawing/2014/main" id="{D12F0083-1B10-49DD-BA7B-6359AB901BAB}"/>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7D2C15B-858B-494B-B098-B691B01907C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7011F7-09B5-423C-B1F0-9052F268EE5B}"/>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4449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8298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982980"/>
                <a:ext cx="100584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a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982980"/>
                <a:ext cx="10058400" cy="5646420"/>
              </a:xfrm>
              <a:blipFill>
                <a:blip r:embed="rId3"/>
                <a:stretch>
                  <a:fillRect l="-485" t="-1187"/>
                </a:stretch>
              </a:blipFill>
            </p:spPr>
            <p:txBody>
              <a:bodyPr/>
              <a:lstStyle/>
              <a:p>
                <a:r>
                  <a:rPr lang="en-US">
                    <a:noFill/>
                  </a:rPr>
                  <a:t> </a:t>
                </a:r>
              </a:p>
            </p:txBody>
          </p:sp>
        </mc:Fallback>
      </mc:AlternateContent>
    </p:spTree>
    <p:extLst>
      <p:ext uri="{BB962C8B-B14F-4D97-AF65-F5344CB8AC3E}">
        <p14:creationId xmlns:p14="http://schemas.microsoft.com/office/powerpoint/2010/main" val="226825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982980"/>
                <a:ext cx="99060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1000" b="1" dirty="0"/>
              </a:p>
              <a:p>
                <a:pPr marL="0" indent="0">
                  <a:buNone/>
                </a:pPr>
                <a:r>
                  <a:rPr lang="en-US" sz="2400" b="1" dirty="0">
                    <a:solidFill>
                      <a:schemeClr val="accent2">
                        <a:lumMod val="75000"/>
                      </a:schemeClr>
                    </a:solidFill>
                  </a:rPr>
                  <a:t>How do we get from potential to actual?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a:p>
                <a:r>
                  <a:rPr lang="en-US" sz="2400" dirty="0"/>
                  <a:t>This leads to an intuitive definition of a </a:t>
                </a:r>
                <a:r>
                  <a:rPr lang="en-US" sz="2400" b="1" u="sng" dirty="0">
                    <a:solidFill>
                      <a:schemeClr val="accent2">
                        <a:lumMod val="75000"/>
                      </a:schemeClr>
                    </a:solidFill>
                  </a:rPr>
                  <a:t>treatment effect: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982980"/>
                <a:ext cx="9906000" cy="5646420"/>
              </a:xfrm>
              <a:blipFill>
                <a:blip r:embed="rId3"/>
                <a:stretch>
                  <a:fillRect l="-985" t="-1187"/>
                </a:stretch>
              </a:blipFill>
            </p:spPr>
            <p:txBody>
              <a:bodyPr/>
              <a:lstStyle/>
              <a:p>
                <a:r>
                  <a:rPr lang="en-US">
                    <a:noFill/>
                  </a:rPr>
                  <a:t> </a:t>
                </a:r>
              </a:p>
            </p:txBody>
          </p:sp>
        </mc:Fallback>
      </mc:AlternateContent>
    </p:spTree>
    <p:extLst>
      <p:ext uri="{BB962C8B-B14F-4D97-AF65-F5344CB8AC3E}">
        <p14:creationId xmlns:p14="http://schemas.microsoft.com/office/powerpoint/2010/main" val="226214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1143000" y="982980"/>
            <a:ext cx="9906000" cy="5646420"/>
          </a:xfrm>
        </p:spPr>
        <p:txBody>
          <a:bodyPr>
            <a:noAutofit/>
          </a:bodyPr>
          <a:lstStyle/>
          <a:p>
            <a:endParaRPr lang="en-US" sz="2000" dirty="0"/>
          </a:p>
        </p:txBody>
      </p:sp>
      <p:pic>
        <p:nvPicPr>
          <p:cNvPr id="5" name="Picture 4">
            <a:extLst>
              <a:ext uri="{FF2B5EF4-FFF2-40B4-BE49-F238E27FC236}">
                <a16:creationId xmlns:a16="http://schemas.microsoft.com/office/drawing/2014/main" id="{E09F30A6-6064-85C2-177B-E18F8F102F0B}"/>
              </a:ext>
            </a:extLst>
          </p:cNvPr>
          <p:cNvPicPr>
            <a:picLocks noChangeAspect="1"/>
          </p:cNvPicPr>
          <p:nvPr/>
        </p:nvPicPr>
        <p:blipFill>
          <a:blip r:embed="rId3"/>
          <a:stretch>
            <a:fillRect/>
          </a:stretch>
        </p:blipFill>
        <p:spPr>
          <a:xfrm>
            <a:off x="32657" y="1360170"/>
            <a:ext cx="11109882" cy="4892040"/>
          </a:xfrm>
          <a:prstGeom prst="rect">
            <a:avLst/>
          </a:prstGeom>
        </p:spPr>
      </p:pic>
    </p:spTree>
    <p:extLst>
      <p:ext uri="{BB962C8B-B14F-4D97-AF65-F5344CB8AC3E}">
        <p14:creationId xmlns:p14="http://schemas.microsoft.com/office/powerpoint/2010/main" val="1177575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81819"/>
            <a:ext cx="10210800" cy="1894362"/>
          </a:xfrm>
        </p:spPr>
        <p:txBody>
          <a:bodyPr>
            <a:normAutofit/>
          </a:bodyPr>
          <a:lstStyle/>
          <a:p>
            <a:r>
              <a:rPr lang="en-US" dirty="0"/>
              <a:t>Propensity Score Matching</a:t>
            </a:r>
          </a:p>
        </p:txBody>
      </p:sp>
    </p:spTree>
    <p:extLst>
      <p:ext uri="{BB962C8B-B14F-4D97-AF65-F5344CB8AC3E}">
        <p14:creationId xmlns:p14="http://schemas.microsoft.com/office/powerpoint/2010/main" val="2902483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Satisfying the Backdoor Criterion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Autofit/>
              </a:bodyPr>
              <a:lstStyle/>
              <a:p>
                <a:r>
                  <a:rPr lang="en-US" sz="2400" dirty="0">
                    <a:cs typeface="Times New Roman" panose="02020603050405020304" pitchFamily="18" charset="0"/>
                  </a:rPr>
                  <a:t>If we want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we need to satisfy </a:t>
                </a:r>
                <a:r>
                  <a:rPr lang="en-US" sz="2400" b="1" dirty="0">
                    <a:solidFill>
                      <a:schemeClr val="accent2">
                        <a:lumMod val="75000"/>
                      </a:schemeClr>
                    </a:solidFill>
                    <a:cs typeface="Times New Roman" panose="02020603050405020304" pitchFamily="18" charset="0"/>
                  </a:rPr>
                  <a:t>the backdoor criterion</a:t>
                </a: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dirty="0">
                    <a:cs typeface="Times New Roman" panose="02020603050405020304" pitchFamily="18" charset="0"/>
                  </a:rPr>
                  <a:t>Regression takes one approach: </a:t>
                </a:r>
                <a:r>
                  <a:rPr lang="en-US" sz="2400" b="1" dirty="0">
                    <a:cs typeface="Times New Roman" panose="02020603050405020304" pitchFamily="18" charset="0"/>
                  </a:rPr>
                  <a:t>controlling for confounders</a:t>
                </a:r>
              </a:p>
              <a:p>
                <a:r>
                  <a:rPr lang="en-US" sz="2400" dirty="0">
                    <a:cs typeface="Times New Roman" panose="02020603050405020304" pitchFamily="18" charset="0"/>
                  </a:rPr>
                  <a:t>There are others: </a:t>
                </a:r>
                <a:r>
                  <a:rPr lang="en-US" sz="2400" dirty="0">
                    <a:solidFill>
                      <a:schemeClr val="accent2">
                        <a:lumMod val="75000"/>
                      </a:schemeClr>
                    </a:solidFill>
                    <a:cs typeface="Times New Roman" panose="02020603050405020304" pitchFamily="18" charset="0"/>
                  </a:rPr>
                  <a:t>if there isn’t variation in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oMath>
                </a14:m>
                <a:r>
                  <a:rPr lang="en-US" sz="2400" dirty="0">
                    <a:solidFill>
                      <a:schemeClr val="accent2">
                        <a:lumMod val="75000"/>
                      </a:schemeClr>
                    </a:solidFill>
                    <a:cs typeface="Times New Roman" panose="02020603050405020304" pitchFamily="18" charset="0"/>
                  </a:rPr>
                  <a:t>, then no backdoors through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A9721058-34E7-2CAC-064A-72A9E7CB9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524000"/>
            <a:ext cx="7315200" cy="315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530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Satisfying the Backdoor Criterion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Autofit/>
              </a:bodyPr>
              <a:lstStyle/>
              <a:p>
                <a:r>
                  <a:rPr lang="en-US" sz="2400" dirty="0">
                    <a:cs typeface="Times New Roman" panose="02020603050405020304" pitchFamily="18" charset="0"/>
                  </a:rPr>
                  <a:t>If we want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we need to satisfy </a:t>
                </a:r>
                <a:r>
                  <a:rPr lang="en-US" sz="2400" b="1" dirty="0">
                    <a:solidFill>
                      <a:schemeClr val="accent2">
                        <a:lumMod val="75000"/>
                      </a:schemeClr>
                    </a:solidFill>
                    <a:cs typeface="Times New Roman" panose="02020603050405020304" pitchFamily="18" charset="0"/>
                  </a:rPr>
                  <a:t>the backdoor criterion</a:t>
                </a: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dirty="0">
                    <a:cs typeface="Times New Roman" panose="02020603050405020304" pitchFamily="18" charset="0"/>
                  </a:rPr>
                  <a:t>Regression takes one approach: </a:t>
                </a:r>
                <a:r>
                  <a:rPr lang="en-US" sz="2400" b="1" dirty="0">
                    <a:cs typeface="Times New Roman" panose="02020603050405020304" pitchFamily="18" charset="0"/>
                  </a:rPr>
                  <a:t>controlling for confounders</a:t>
                </a:r>
              </a:p>
              <a:p>
                <a:r>
                  <a:rPr lang="en-US" sz="2400" b="1" dirty="0">
                    <a:solidFill>
                      <a:schemeClr val="accent2">
                        <a:lumMod val="75000"/>
                      </a:schemeClr>
                    </a:solidFill>
                    <a:cs typeface="Times New Roman" panose="02020603050405020304" pitchFamily="18" charset="0"/>
                  </a:rPr>
                  <a:t>Key for today: </a:t>
                </a:r>
                <a:r>
                  <a:rPr lang="en-US" sz="2400" dirty="0">
                    <a:solidFill>
                      <a:schemeClr val="accent2">
                        <a:lumMod val="75000"/>
                      </a:schemeClr>
                    </a:solidFill>
                    <a:cs typeface="Times New Roman" panose="02020603050405020304" pitchFamily="18" charset="0"/>
                  </a:rPr>
                  <a:t>if there isn’t variation in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oMath>
                </a14:m>
                <a:r>
                  <a:rPr lang="en-US" sz="2400" dirty="0">
                    <a:solidFill>
                      <a:schemeClr val="accent2">
                        <a:lumMod val="75000"/>
                      </a:schemeClr>
                    </a:solidFill>
                    <a:cs typeface="Times New Roman" panose="02020603050405020304" pitchFamily="18" charset="0"/>
                  </a:rPr>
                  <a:t>, then no backdoors through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oMath>
                </a14:m>
                <a:endParaRPr lang="en-US" sz="2400" b="0" dirty="0">
                  <a:solidFill>
                    <a:schemeClr val="accent2">
                      <a:lumMod val="75000"/>
                    </a:schemeClr>
                  </a:solidFill>
                  <a:cs typeface="Times New Roman" panose="02020603050405020304" pitchFamily="18" charset="0"/>
                </a:endParaRPr>
              </a:p>
              <a:p>
                <a:r>
                  <a:rPr lang="en-US" sz="2400" b="1" dirty="0">
                    <a:solidFill>
                      <a:schemeClr val="accent3">
                        <a:lumMod val="75000"/>
                      </a:schemeClr>
                    </a:solidFill>
                    <a:cs typeface="Times New Roman" panose="02020603050405020304" pitchFamily="18" charset="0"/>
                  </a:rPr>
                  <a:t>Conditional Independence Assumption</a:t>
                </a:r>
                <a:r>
                  <a:rPr lang="en-US" sz="2400" dirty="0">
                    <a:solidFill>
                      <a:schemeClr val="accent3">
                        <a:lumMod val="75000"/>
                      </a:schemeClr>
                    </a:solidFill>
                    <a:cs typeface="Times New Roman" panose="02020603050405020304" pitchFamily="18" charset="0"/>
                  </a:rPr>
                  <a:t>: treatment is conditionally random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r="-248" b="-7711"/>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A9721058-34E7-2CAC-064A-72A9E7CB9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524000"/>
            <a:ext cx="7315200" cy="315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3353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Satisfying the Backdoor Criterion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Autofit/>
              </a:bodyPr>
              <a:lstStyle/>
              <a:p>
                <a:r>
                  <a:rPr lang="en-US" sz="2400" dirty="0">
                    <a:cs typeface="Times New Roman" panose="02020603050405020304" pitchFamily="18" charset="0"/>
                  </a:rPr>
                  <a:t>If we want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we need to satisfy </a:t>
                </a:r>
                <a:r>
                  <a:rPr lang="en-US" sz="2400" b="1" dirty="0">
                    <a:solidFill>
                      <a:schemeClr val="accent2">
                        <a:lumMod val="75000"/>
                      </a:schemeClr>
                    </a:solidFill>
                    <a:cs typeface="Times New Roman" panose="02020603050405020304" pitchFamily="18" charset="0"/>
                  </a:rPr>
                  <a:t>the backdoor criterion</a:t>
                </a: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b="1" dirty="0">
                    <a:solidFill>
                      <a:schemeClr val="accent2">
                        <a:lumMod val="75000"/>
                      </a:schemeClr>
                    </a:solidFill>
                    <a:cs typeface="Times New Roman" panose="02020603050405020304" pitchFamily="18" charset="0"/>
                  </a:rPr>
                  <a:t>Key for today: </a:t>
                </a:r>
                <a:r>
                  <a:rPr lang="en-US" sz="2400" dirty="0">
                    <a:solidFill>
                      <a:schemeClr val="accent2">
                        <a:lumMod val="75000"/>
                      </a:schemeClr>
                    </a:solidFill>
                    <a:cs typeface="Times New Roman" panose="02020603050405020304" pitchFamily="18" charset="0"/>
                  </a:rPr>
                  <a:t>if there isn’t variation in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oMath>
                </a14:m>
                <a:r>
                  <a:rPr lang="en-US" sz="2400" dirty="0">
                    <a:solidFill>
                      <a:schemeClr val="accent2">
                        <a:lumMod val="75000"/>
                      </a:schemeClr>
                    </a:solidFill>
                    <a:cs typeface="Times New Roman" panose="02020603050405020304" pitchFamily="18" charset="0"/>
                  </a:rPr>
                  <a:t>, then no backdoors through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AC97B542-F4FC-0526-2803-160792BE6C9F}"/>
              </a:ext>
            </a:extLst>
          </p:cNvPr>
          <p:cNvPicPr>
            <a:picLocks noChangeAspect="1"/>
          </p:cNvPicPr>
          <p:nvPr/>
        </p:nvPicPr>
        <p:blipFill>
          <a:blip r:embed="rId4"/>
          <a:stretch>
            <a:fillRect/>
          </a:stretch>
        </p:blipFill>
        <p:spPr>
          <a:xfrm>
            <a:off x="1143000" y="1066801"/>
            <a:ext cx="9772246" cy="3457368"/>
          </a:xfrm>
          <a:prstGeom prst="rect">
            <a:avLst/>
          </a:prstGeom>
        </p:spPr>
      </p:pic>
    </p:spTree>
    <p:extLst>
      <p:ext uri="{BB962C8B-B14F-4D97-AF65-F5344CB8AC3E}">
        <p14:creationId xmlns:p14="http://schemas.microsoft.com/office/powerpoint/2010/main" val="1218761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15AA-D67E-CFF9-1538-1DBC29C6FF31}"/>
              </a:ext>
            </a:extLst>
          </p:cNvPr>
          <p:cNvSpPr>
            <a:spLocks noGrp="1"/>
          </p:cNvSpPr>
          <p:nvPr>
            <p:ph type="title"/>
          </p:nvPr>
        </p:nvSpPr>
        <p:spPr>
          <a:xfrm>
            <a:off x="152400" y="205423"/>
            <a:ext cx="10802112" cy="472440"/>
          </a:xfrm>
        </p:spPr>
        <p:txBody>
          <a:bodyPr>
            <a:normAutofit fontScale="90000"/>
          </a:bodyPr>
          <a:lstStyle/>
          <a:p>
            <a:r>
              <a:rPr lang="en-CA" dirty="0"/>
              <a:t>Case Study: Interpreting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A417B4-C975-C066-A1ED-F67D21BCF783}"/>
                  </a:ext>
                </a:extLst>
              </p:cNvPr>
              <p:cNvSpPr>
                <a:spLocks noGrp="1"/>
              </p:cNvSpPr>
              <p:nvPr>
                <p:ph idx="1"/>
              </p:nvPr>
            </p:nvSpPr>
            <p:spPr>
              <a:xfrm>
                <a:off x="381000" y="677864"/>
                <a:ext cx="10896600" cy="5974714"/>
              </a:xfrm>
            </p:spPr>
            <p:txBody>
              <a:bodyPr>
                <a:normAutofit/>
              </a:bodyPr>
              <a:lstStyle/>
              <a:p>
                <a:r>
                  <a:rPr lang="en-CA" dirty="0"/>
                  <a:t>Regression:</a:t>
                </a: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𝛽</m:t>
                          </m:r>
                        </m:e>
                        <m:sub>
                          <m:r>
                            <a:rPr lang="en-CA" b="0" i="1" smtClean="0">
                              <a:latin typeface="Cambria Math" panose="02040503050406030204" pitchFamily="18" charset="0"/>
                            </a:rPr>
                            <m:t>0</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𝛽</m:t>
                          </m:r>
                        </m:e>
                        <m:sub>
                          <m:r>
                            <a:rPr lang="en-CA" b="0" i="1" smtClean="0">
                              <a:latin typeface="Cambria Math" panose="02040503050406030204" pitchFamily="18" charset="0"/>
                            </a:rPr>
                            <m:t>1</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𝑡𝑟𝑒𝑎𝑡𝑒</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𝛾</m:t>
                          </m:r>
                        </m:e>
                      </m:acc>
                      <m:r>
                        <a:rPr lang="en-CA" b="0" i="1" smtClean="0">
                          <a:latin typeface="Cambria Math" panose="02040503050406030204" pitchFamily="18" charset="0"/>
                        </a:rPr>
                        <m:t> </m:t>
                      </m:r>
                      <m:d>
                        <m:dPr>
                          <m:ctrlPr>
                            <a:rPr lang="en-CA" b="0" i="1" smtClean="0">
                              <a:latin typeface="Cambria Math" panose="02040503050406030204" pitchFamily="18" charset="0"/>
                            </a:rPr>
                          </m:ctrlPr>
                        </m:dPr>
                        <m:e>
                          <m:r>
                            <a:rPr lang="en-CA" b="0" i="1" smtClean="0">
                              <a:latin typeface="Cambria Math" panose="02040503050406030204" pitchFamily="18" charset="0"/>
                            </a:rPr>
                            <m:t>𝑟𝑎𝑐</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𝛿</m:t>
                      </m:r>
                      <m:d>
                        <m:dPr>
                          <m:ctrlPr>
                            <a:rPr lang="en-CA" b="0" i="1" smtClean="0">
                              <a:latin typeface="Cambria Math" panose="02040503050406030204" pitchFamily="18" charset="0"/>
                            </a:rPr>
                          </m:ctrlPr>
                        </m:dPr>
                        <m:e>
                          <m:r>
                            <a:rPr lang="en-CA" b="0" i="1" smtClean="0">
                              <a:latin typeface="Cambria Math" panose="02040503050406030204" pitchFamily="18" charset="0"/>
                            </a:rPr>
                            <m:t>𝑚𝑎𝑟𝑟𝑖𝑒</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𝜋</m:t>
                      </m:r>
                      <m:d>
                        <m:dPr>
                          <m:ctrlPr>
                            <a:rPr lang="en-CA" b="0" i="1" smtClean="0">
                              <a:latin typeface="Cambria Math" panose="02040503050406030204" pitchFamily="18" charset="0"/>
                            </a:rPr>
                          </m:ctrlPr>
                        </m:dPr>
                        <m:e>
                          <m:r>
                            <a:rPr lang="en-CA" b="0" i="1" smtClean="0">
                              <a:latin typeface="Cambria Math" panose="02040503050406030204" pitchFamily="18" charset="0"/>
                            </a:rPr>
                            <m:t># </m:t>
                          </m:r>
                          <m:r>
                            <a:rPr lang="en-CA" b="0" i="1" smtClean="0">
                              <a:latin typeface="Cambria Math" panose="02040503050406030204" pitchFamily="18" charset="0"/>
                            </a:rPr>
                            <m:t>𝑐h𝑟𝑜𝑛𝑖𝑐</m:t>
                          </m:r>
                          <m:r>
                            <a:rPr lang="en-CA" b="0" i="1" smtClean="0">
                              <a:latin typeface="Cambria Math" panose="02040503050406030204" pitchFamily="18" charset="0"/>
                            </a:rPr>
                            <m:t> </m:t>
                          </m:r>
                          <m:r>
                            <a:rPr lang="en-CA" b="0" i="1" smtClean="0">
                              <a:latin typeface="Cambria Math" panose="02040503050406030204" pitchFamily="18" charset="0"/>
                            </a:rPr>
                            <m:t>𝑐𝑜𝑛𝑑𝑖𝑡𝑖𝑜𝑛</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𝜂</m:t>
                      </m:r>
                      <m:d>
                        <m:dPr>
                          <m:ctrlPr>
                            <a:rPr lang="en-CA" b="0" i="1" smtClean="0">
                              <a:latin typeface="Cambria Math" panose="02040503050406030204" pitchFamily="18" charset="0"/>
                            </a:rPr>
                          </m:ctrlPr>
                        </m:dPr>
                        <m:e>
                          <m:r>
                            <a:rPr lang="en-CA" b="0" i="1" smtClean="0">
                              <a:latin typeface="Cambria Math" panose="02040503050406030204" pitchFamily="18" charset="0"/>
                            </a:rPr>
                            <m:t>𝑖𝑛𝑐𝑜𝑚</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𝜀</m:t>
                          </m:r>
                        </m:e>
                        <m:sub>
                          <m:r>
                            <a:rPr lang="en-CA" b="0" i="1" smtClean="0">
                              <a:latin typeface="Cambria Math" panose="02040503050406030204" pitchFamily="18" charset="0"/>
                            </a:rPr>
                            <m:t>𝑖𝑡</m:t>
                          </m:r>
                        </m:sub>
                      </m:sSub>
                    </m:oMath>
                  </m:oMathPara>
                </a14:m>
                <a:endParaRPr lang="en-CA" dirty="0"/>
              </a:p>
              <a:p>
                <a:pPr marL="342900" indent="-342900">
                  <a:buAutoNum type="arabicPeriod"/>
                </a:pPr>
                <a:endParaRPr lang="en-CA" dirty="0"/>
              </a:p>
              <a:p>
                <a:pPr marL="342900" indent="-342900">
                  <a:buAutoNum type="arabicPeriod"/>
                </a:pPr>
                <a:endParaRPr lang="en-CA" dirty="0"/>
              </a:p>
              <a:p>
                <a:pPr marL="342900" indent="-342900">
                  <a:buAutoNum type="arabicPeriod"/>
                </a:pPr>
                <a:endParaRPr lang="en-CA" dirty="0"/>
              </a:p>
              <a:p>
                <a:pPr marL="342900" indent="-342900">
                  <a:buAutoNum type="arabicPeriod"/>
                </a:pPr>
                <a:endParaRPr lang="en-CA" dirty="0"/>
              </a:p>
              <a:p>
                <a:pPr marL="342900" indent="-342900">
                  <a:buAutoNum type="arabicPeriod"/>
                </a:pPr>
                <a:endParaRPr lang="en-CA" dirty="0"/>
              </a:p>
              <a:p>
                <a:pPr marL="342900" indent="-342900">
                  <a:buAutoNum type="arabicPeriod"/>
                </a:pPr>
                <a:endParaRPr lang="en-CA" dirty="0"/>
              </a:p>
              <a:p>
                <a:pPr marL="0" indent="0">
                  <a:buNone/>
                </a:pPr>
                <a:r>
                  <a:rPr lang="en-CA" b="1" u="sng" dirty="0"/>
                  <a:t>Questions:</a:t>
                </a:r>
              </a:p>
              <a:p>
                <a:pPr marL="342900" indent="-342900">
                  <a:buAutoNum type="arabicPeriod"/>
                </a:pPr>
                <a:r>
                  <a:rPr lang="en-CA" dirty="0"/>
                  <a:t>What are the coefficients of interest? </a:t>
                </a:r>
                <a:r>
                  <a:rPr lang="en-CA" b="1" dirty="0"/>
                  <a:t>How do we interpret them? </a:t>
                </a:r>
              </a:p>
              <a:p>
                <a:pPr marL="342900" indent="-342900">
                  <a:buAutoNum type="arabicPeriod"/>
                </a:pPr>
                <a:r>
                  <a:rPr lang="en-CA" dirty="0"/>
                  <a:t>What variables are dummies here? </a:t>
                </a:r>
                <a:r>
                  <a:rPr lang="en-CA" b="1" dirty="0"/>
                  <a:t>How do we interpret them? </a:t>
                </a:r>
              </a:p>
              <a:p>
                <a:pPr marL="342900" indent="-342900">
                  <a:buAutoNum type="arabicPeriod"/>
                </a:pPr>
                <a:r>
                  <a:rPr lang="en-CA" dirty="0"/>
                  <a:t>What variables should be transformed? How? </a:t>
                </a:r>
                <a:r>
                  <a:rPr lang="en-CA" b="1" dirty="0"/>
                  <a:t>How do we interpret them? </a:t>
                </a:r>
              </a:p>
              <a:p>
                <a:pPr marL="342900" indent="-342900">
                  <a:buAutoNum type="arabicPeriod"/>
                </a:pPr>
                <a:r>
                  <a:rPr lang="en-CA" dirty="0"/>
                  <a:t>If you were to perform an interaction here, what would you like to see and why? </a:t>
                </a:r>
                <a:r>
                  <a:rPr lang="en-CA" b="1" dirty="0"/>
                  <a:t>How would you interpret it? </a:t>
                </a:r>
              </a:p>
            </p:txBody>
          </p:sp>
        </mc:Choice>
        <mc:Fallback xmlns="">
          <p:sp>
            <p:nvSpPr>
              <p:cNvPr id="3" name="Content Placeholder 2">
                <a:extLst>
                  <a:ext uri="{FF2B5EF4-FFF2-40B4-BE49-F238E27FC236}">
                    <a16:creationId xmlns:a16="http://schemas.microsoft.com/office/drawing/2014/main" id="{F5A417B4-C975-C066-A1ED-F67D21BCF783}"/>
                  </a:ext>
                </a:extLst>
              </p:cNvPr>
              <p:cNvSpPr>
                <a:spLocks noGrp="1" noRot="1" noChangeAspect="1" noMove="1" noResize="1" noEditPoints="1" noAdjustHandles="1" noChangeArrowheads="1" noChangeShapeType="1" noTextEdit="1"/>
              </p:cNvSpPr>
              <p:nvPr>
                <p:ph idx="1"/>
              </p:nvPr>
            </p:nvSpPr>
            <p:spPr>
              <a:xfrm>
                <a:off x="381000" y="677864"/>
                <a:ext cx="10896600" cy="5974714"/>
              </a:xfrm>
              <a:blipFill>
                <a:blip r:embed="rId3"/>
                <a:stretch>
                  <a:fillRect l="-504" t="-714" r="-44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54DA73A2-0631-6AA0-FBBD-F9D429FCFA36}"/>
                  </a:ext>
                </a:extLst>
              </p:cNvPr>
              <p:cNvGraphicFramePr>
                <a:graphicFrameLocks noGrp="1"/>
              </p:cNvGraphicFramePr>
              <p:nvPr>
                <p:extLst>
                  <p:ext uri="{D42A27DB-BD31-4B8C-83A1-F6EECF244321}">
                    <p14:modId xmlns:p14="http://schemas.microsoft.com/office/powerpoint/2010/main" val="3819923378"/>
                  </p:ext>
                </p:extLst>
              </p:nvPr>
            </p:nvGraphicFramePr>
            <p:xfrm>
              <a:off x="3886200" y="1295400"/>
              <a:ext cx="7200000" cy="3311999"/>
            </p:xfrm>
            <a:graphic>
              <a:graphicData uri="http://schemas.openxmlformats.org/drawingml/2006/table">
                <a:tbl>
                  <a:tblPr firstRow="1" bandRow="1">
                    <a:tableStyleId>{5C22544A-7EE6-4342-B048-85BDC9FD1C3A}</a:tableStyleId>
                  </a:tblPr>
                  <a:tblGrid>
                    <a:gridCol w="2400000">
                      <a:extLst>
                        <a:ext uri="{9D8B030D-6E8A-4147-A177-3AD203B41FA5}">
                          <a16:colId xmlns:a16="http://schemas.microsoft.com/office/drawing/2014/main" val="2666092749"/>
                        </a:ext>
                      </a:extLst>
                    </a:gridCol>
                    <a:gridCol w="2400000">
                      <a:extLst>
                        <a:ext uri="{9D8B030D-6E8A-4147-A177-3AD203B41FA5}">
                          <a16:colId xmlns:a16="http://schemas.microsoft.com/office/drawing/2014/main" val="3471028297"/>
                        </a:ext>
                      </a:extLst>
                    </a:gridCol>
                    <a:gridCol w="2400000">
                      <a:extLst>
                        <a:ext uri="{9D8B030D-6E8A-4147-A177-3AD203B41FA5}">
                          <a16:colId xmlns:a16="http://schemas.microsoft.com/office/drawing/2014/main" val="1821914212"/>
                        </a:ext>
                      </a:extLst>
                    </a:gridCol>
                  </a:tblGrid>
                  <a:tr h="469025">
                    <a:tc>
                      <a:txBody>
                        <a:bodyPr/>
                        <a:lstStyle/>
                        <a:p>
                          <a:pPr algn="ctr"/>
                          <a:r>
                            <a:rPr lang="en-CA" dirty="0"/>
                            <a:t>Variable</a:t>
                          </a:r>
                        </a:p>
                      </a:txBody>
                      <a:tcPr/>
                    </a:tc>
                    <a:tc>
                      <a:txBody>
                        <a:bodyPr/>
                        <a:lstStyle/>
                        <a:p>
                          <a:pPr algn="ctr"/>
                          <a:r>
                            <a:rPr lang="en-CA" dirty="0"/>
                            <a:t>Coefficient</a:t>
                          </a:r>
                        </a:p>
                      </a:txBody>
                      <a:tcPr/>
                    </a:tc>
                    <a:tc>
                      <a:txBody>
                        <a:bodyPr/>
                        <a:lstStyle/>
                        <a:p>
                          <a:pPr algn="ctr"/>
                          <a:r>
                            <a:rPr lang="en-CA" dirty="0"/>
                            <a:t>95% CI</a:t>
                          </a:r>
                        </a:p>
                      </a:txBody>
                      <a:tcPr/>
                    </a:tc>
                    <a:extLst>
                      <a:ext uri="{0D108BD9-81ED-4DB2-BD59-A6C34878D82A}">
                        <a16:rowId xmlns:a16="http://schemas.microsoft.com/office/drawing/2014/main" val="373250317"/>
                      </a:ext>
                    </a:extLst>
                  </a:tr>
                  <a:tr h="368518">
                    <a:tc>
                      <a:txBody>
                        <a:bodyPr/>
                        <a:lstStyle/>
                        <a:p>
                          <a:pPr algn="l"/>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𝑡𝑟𝑒𝑎𝑡𝑒𝑑</m:t>
                                </m:r>
                              </m:oMath>
                            </m:oMathPara>
                          </a14:m>
                          <a:endParaRPr lang="en-CA" dirty="0"/>
                        </a:p>
                      </a:txBody>
                      <a:tcPr/>
                    </a:tc>
                    <a:tc>
                      <a:txBody>
                        <a:bodyPr/>
                        <a:lstStyle/>
                        <a:p>
                          <a:pPr algn="ctr"/>
                          <a:r>
                            <a:rPr lang="en-CA" dirty="0"/>
                            <a:t>2.8</a:t>
                          </a:r>
                        </a:p>
                      </a:txBody>
                      <a:tcPr/>
                    </a:tc>
                    <a:tc>
                      <a:txBody>
                        <a:bodyPr/>
                        <a:lstStyle/>
                        <a:p>
                          <a:pPr algn="ctr"/>
                          <a:r>
                            <a:rPr lang="en-CA" dirty="0"/>
                            <a:t>(-0.2 to 5.8)</a:t>
                          </a:r>
                        </a:p>
                      </a:txBody>
                      <a:tcPr/>
                    </a:tc>
                    <a:extLst>
                      <a:ext uri="{0D108BD9-81ED-4DB2-BD59-A6C34878D82A}">
                        <a16:rowId xmlns:a16="http://schemas.microsoft.com/office/drawing/2014/main" val="79662772"/>
                      </a:ext>
                    </a:extLst>
                  </a:tr>
                  <a:tr h="368518">
                    <a:tc>
                      <a:txBody>
                        <a:bodyPr/>
                        <a:lstStyle/>
                        <a:p>
                          <a:pPr algn="l"/>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𝐵𝑙𝑎𝑐𝑘</m:t>
                                </m:r>
                              </m:oMath>
                            </m:oMathPara>
                          </a14:m>
                          <a:endParaRPr lang="en-CA" dirty="0"/>
                        </a:p>
                      </a:txBody>
                      <a:tcPr/>
                    </a:tc>
                    <a:tc>
                      <a:txBody>
                        <a:bodyPr/>
                        <a:lstStyle/>
                        <a:p>
                          <a:pPr algn="ctr"/>
                          <a:r>
                            <a:rPr lang="en-CA" dirty="0"/>
                            <a:t>-5.4</a:t>
                          </a:r>
                        </a:p>
                      </a:txBody>
                      <a:tcPr/>
                    </a:tc>
                    <a:tc>
                      <a:txBody>
                        <a:bodyPr/>
                        <a:lstStyle/>
                        <a:p>
                          <a:pPr algn="ctr"/>
                          <a:r>
                            <a:rPr lang="en-CA" dirty="0"/>
                            <a:t>(-9.2 to -3.1)</a:t>
                          </a:r>
                        </a:p>
                      </a:txBody>
                      <a:tcPr/>
                    </a:tc>
                    <a:extLst>
                      <a:ext uri="{0D108BD9-81ED-4DB2-BD59-A6C34878D82A}">
                        <a16:rowId xmlns:a16="http://schemas.microsoft.com/office/drawing/2014/main" val="592323379"/>
                      </a:ext>
                    </a:extLst>
                  </a:tr>
                  <a:tr h="368518">
                    <a:tc>
                      <a:txBody>
                        <a:bodyPr/>
                        <a:lstStyle/>
                        <a:p>
                          <a:pPr algn="l"/>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𝐻𝑖𝑠𝑝𝑎𝑛𝑖𝑐</m:t>
                                </m:r>
                              </m:oMath>
                            </m:oMathPara>
                          </a14:m>
                          <a:endParaRPr lang="en-CA" dirty="0"/>
                        </a:p>
                      </a:txBody>
                      <a:tcPr/>
                    </a:tc>
                    <a:tc>
                      <a:txBody>
                        <a:bodyPr/>
                        <a:lstStyle/>
                        <a:p>
                          <a:pPr algn="ctr"/>
                          <a:r>
                            <a:rPr lang="en-CA" dirty="0"/>
                            <a:t>-3.2</a:t>
                          </a:r>
                        </a:p>
                      </a:txBody>
                      <a:tcPr/>
                    </a:tc>
                    <a:tc>
                      <a:txBody>
                        <a:bodyPr/>
                        <a:lstStyle/>
                        <a:p>
                          <a:pPr algn="ctr"/>
                          <a:r>
                            <a:rPr lang="en-CA" dirty="0"/>
                            <a:t>(-6.8 to -0.2)</a:t>
                          </a:r>
                        </a:p>
                      </a:txBody>
                      <a:tcPr/>
                    </a:tc>
                    <a:extLst>
                      <a:ext uri="{0D108BD9-81ED-4DB2-BD59-A6C34878D82A}">
                        <a16:rowId xmlns:a16="http://schemas.microsoft.com/office/drawing/2014/main" val="4027123783"/>
                      </a:ext>
                    </a:extLst>
                  </a:tr>
                  <a:tr h="368518">
                    <a:tc>
                      <a:txBody>
                        <a:bodyPr/>
                        <a:lstStyle/>
                        <a:p>
                          <a:pPr algn="l"/>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𝑚𝑎𝑟𝑟𝑖𝑒𝑑</m:t>
                                </m:r>
                              </m:oMath>
                            </m:oMathPara>
                          </a14:m>
                          <a:endParaRPr lang="en-CA" dirty="0"/>
                        </a:p>
                      </a:txBody>
                      <a:tcPr/>
                    </a:tc>
                    <a:tc>
                      <a:txBody>
                        <a:bodyPr/>
                        <a:lstStyle/>
                        <a:p>
                          <a:pPr algn="ctr"/>
                          <a:r>
                            <a:rPr lang="en-CA" dirty="0"/>
                            <a:t>1.5</a:t>
                          </a:r>
                        </a:p>
                      </a:txBody>
                      <a:tcPr/>
                    </a:tc>
                    <a:tc>
                      <a:txBody>
                        <a:bodyPr/>
                        <a:lstStyle/>
                        <a:p>
                          <a:pPr algn="ctr"/>
                          <a:r>
                            <a:rPr lang="en-CA" dirty="0"/>
                            <a:t>(-1.3 to 2.9)</a:t>
                          </a:r>
                        </a:p>
                      </a:txBody>
                      <a:tcPr/>
                    </a:tc>
                    <a:extLst>
                      <a:ext uri="{0D108BD9-81ED-4DB2-BD59-A6C34878D82A}">
                        <a16:rowId xmlns:a16="http://schemas.microsoft.com/office/drawing/2014/main" val="608823090"/>
                      </a:ext>
                    </a:extLst>
                  </a:tr>
                  <a:tr h="631866">
                    <a:tc>
                      <a:txBody>
                        <a:bodyPr/>
                        <a:lstStyle/>
                        <a:p>
                          <a:pPr algn="l"/>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 </m:t>
                                </m:r>
                                <m:r>
                                  <a:rPr lang="en-CA" b="0" i="1" smtClean="0">
                                    <a:latin typeface="Cambria Math" panose="02040503050406030204" pitchFamily="18" charset="0"/>
                                  </a:rPr>
                                  <m:t>𝑐h𝑟𝑜𝑛𝑖𝑐</m:t>
                                </m:r>
                                <m:r>
                                  <a:rPr lang="en-CA" b="0" i="1" smtClean="0">
                                    <a:latin typeface="Cambria Math" panose="02040503050406030204" pitchFamily="18" charset="0"/>
                                  </a:rPr>
                                  <m:t> </m:t>
                                </m:r>
                                <m:r>
                                  <a:rPr lang="en-CA" b="0" i="1" smtClean="0">
                                    <a:latin typeface="Cambria Math" panose="02040503050406030204" pitchFamily="18" charset="0"/>
                                  </a:rPr>
                                  <m:t>𝑐𝑜𝑛𝑑𝑖𝑡𝑖𝑜𝑛𝑠</m:t>
                                </m:r>
                              </m:oMath>
                            </m:oMathPara>
                          </a14:m>
                          <a:endParaRPr lang="en-CA" b="0" dirty="0"/>
                        </a:p>
                      </a:txBody>
                      <a:tcPr/>
                    </a:tc>
                    <a:tc>
                      <a:txBody>
                        <a:bodyPr/>
                        <a:lstStyle/>
                        <a:p>
                          <a:pPr algn="ctr"/>
                          <a:r>
                            <a:rPr lang="en-CA" dirty="0"/>
                            <a:t>-1.9</a:t>
                          </a:r>
                        </a:p>
                      </a:txBody>
                      <a:tcPr/>
                    </a:tc>
                    <a:tc>
                      <a:txBody>
                        <a:bodyPr/>
                        <a:lstStyle/>
                        <a:p>
                          <a:pPr algn="ctr"/>
                          <a:r>
                            <a:rPr lang="en-CA" dirty="0"/>
                            <a:t>(-3.5 to 0.4)</a:t>
                          </a:r>
                        </a:p>
                      </a:txBody>
                      <a:tcPr/>
                    </a:tc>
                    <a:extLst>
                      <a:ext uri="{0D108BD9-81ED-4DB2-BD59-A6C34878D82A}">
                        <a16:rowId xmlns:a16="http://schemas.microsoft.com/office/drawing/2014/main" val="174626831"/>
                      </a:ext>
                    </a:extLst>
                  </a:tr>
                  <a:tr h="368518">
                    <a:tc>
                      <a:txBody>
                        <a:bodyPr/>
                        <a:lstStyle/>
                        <a:p>
                          <a:pPr algn="l"/>
                          <a14:m>
                            <m:oMathPara xmlns:m="http://schemas.openxmlformats.org/officeDocument/2006/math">
                              <m:oMathParaPr>
                                <m:jc m:val="centerGroup"/>
                              </m:oMathParaPr>
                              <m:oMath xmlns:m="http://schemas.openxmlformats.org/officeDocument/2006/math">
                                <m:r>
                                  <m:rPr>
                                    <m:sty m:val="p"/>
                                  </m:rPr>
                                  <a:rPr lang="en-CA" b="0" i="0" smtClean="0">
                                    <a:latin typeface="Cambria Math" panose="02040503050406030204" pitchFamily="18" charset="0"/>
                                  </a:rPr>
                                  <m:t>log</m:t>
                                </m:r>
                                <m:r>
                                  <a:rPr lang="en-CA" b="0" i="1" smtClean="0">
                                    <a:latin typeface="Cambria Math" panose="02040503050406030204" pitchFamily="18" charset="0"/>
                                  </a:rPr>
                                  <m:t>⁡(</m:t>
                                </m:r>
                                <m:r>
                                  <a:rPr lang="en-CA" b="0" i="1" smtClean="0">
                                    <a:latin typeface="Cambria Math" panose="02040503050406030204" pitchFamily="18" charset="0"/>
                                  </a:rPr>
                                  <m:t>𝑖𝑛𝑐𝑜𝑚𝑒</m:t>
                                </m:r>
                                <m:r>
                                  <a:rPr lang="en-CA" b="0" i="1" smtClean="0">
                                    <a:latin typeface="Cambria Math" panose="02040503050406030204" pitchFamily="18" charset="0"/>
                                  </a:rPr>
                                  <m:t>)</m:t>
                                </m:r>
                              </m:oMath>
                            </m:oMathPara>
                          </a14:m>
                          <a:endParaRPr lang="en-CA" dirty="0"/>
                        </a:p>
                      </a:txBody>
                      <a:tcPr/>
                    </a:tc>
                    <a:tc>
                      <a:txBody>
                        <a:bodyPr/>
                        <a:lstStyle/>
                        <a:p>
                          <a:pPr algn="ctr"/>
                          <a:r>
                            <a:rPr lang="en-CA" dirty="0"/>
                            <a:t>15.3</a:t>
                          </a:r>
                        </a:p>
                      </a:txBody>
                      <a:tcPr/>
                    </a:tc>
                    <a:tc>
                      <a:txBody>
                        <a:bodyPr/>
                        <a:lstStyle/>
                        <a:p>
                          <a:pPr algn="ctr"/>
                          <a:r>
                            <a:rPr lang="en-CA" dirty="0"/>
                            <a:t>(10.6 to 20.4)</a:t>
                          </a:r>
                        </a:p>
                      </a:txBody>
                      <a:tcPr/>
                    </a:tc>
                    <a:extLst>
                      <a:ext uri="{0D108BD9-81ED-4DB2-BD59-A6C34878D82A}">
                        <a16:rowId xmlns:a16="http://schemas.microsoft.com/office/drawing/2014/main" val="3268709207"/>
                      </a:ext>
                    </a:extLst>
                  </a:tr>
                  <a:tr h="368518">
                    <a:tc>
                      <a:txBody>
                        <a:bodyPr/>
                        <a:lstStyle/>
                        <a:p>
                          <a:pPr algn="l"/>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𝐵𝑙𝑎𝑐𝑘</m:t>
                                </m:r>
                                <m:r>
                                  <a:rPr lang="en-CA" b="0" i="1" smtClean="0">
                                    <a:latin typeface="Cambria Math" panose="02040503050406030204" pitchFamily="18" charset="0"/>
                                  </a:rPr>
                                  <m:t> ∗</m:t>
                                </m:r>
                                <m:r>
                                  <a:rPr lang="en-CA" b="0" i="1" smtClean="0">
                                    <a:latin typeface="Cambria Math" panose="02040503050406030204" pitchFamily="18" charset="0"/>
                                  </a:rPr>
                                  <m:t>𝑡𝑟𝑒𝑎𝑡𝑒𝑑</m:t>
                                </m:r>
                              </m:oMath>
                            </m:oMathPara>
                          </a14:m>
                          <a:endParaRPr lang="en-CA" dirty="0"/>
                        </a:p>
                      </a:txBody>
                      <a:tcPr/>
                    </a:tc>
                    <a:tc>
                      <a:txBody>
                        <a:bodyPr/>
                        <a:lstStyle/>
                        <a:p>
                          <a:pPr algn="ctr"/>
                          <a:r>
                            <a:rPr lang="en-CA" dirty="0"/>
                            <a:t>4.0</a:t>
                          </a:r>
                        </a:p>
                      </a:txBody>
                      <a:tcPr/>
                    </a:tc>
                    <a:tc>
                      <a:txBody>
                        <a:bodyPr/>
                        <a:lstStyle/>
                        <a:p>
                          <a:pPr algn="ctr"/>
                          <a:r>
                            <a:rPr lang="en-CA" dirty="0"/>
                            <a:t>(2.1 to 6.8)</a:t>
                          </a:r>
                        </a:p>
                      </a:txBody>
                      <a:tcPr/>
                    </a:tc>
                    <a:extLst>
                      <a:ext uri="{0D108BD9-81ED-4DB2-BD59-A6C34878D82A}">
                        <a16:rowId xmlns:a16="http://schemas.microsoft.com/office/drawing/2014/main" val="877432450"/>
                      </a:ext>
                    </a:extLst>
                  </a:tr>
                </a:tbl>
              </a:graphicData>
            </a:graphic>
          </p:graphicFrame>
        </mc:Choice>
        <mc:Fallback xmlns="">
          <p:graphicFrame>
            <p:nvGraphicFramePr>
              <p:cNvPr id="4" name="Table 3">
                <a:extLst>
                  <a:ext uri="{FF2B5EF4-FFF2-40B4-BE49-F238E27FC236}">
                    <a16:creationId xmlns:a16="http://schemas.microsoft.com/office/drawing/2014/main" id="{54DA73A2-0631-6AA0-FBBD-F9D429FCFA36}"/>
                  </a:ext>
                </a:extLst>
              </p:cNvPr>
              <p:cNvGraphicFramePr>
                <a:graphicFrameLocks noGrp="1"/>
              </p:cNvGraphicFramePr>
              <p:nvPr>
                <p:extLst>
                  <p:ext uri="{D42A27DB-BD31-4B8C-83A1-F6EECF244321}">
                    <p14:modId xmlns:p14="http://schemas.microsoft.com/office/powerpoint/2010/main" val="3819923378"/>
                  </p:ext>
                </p:extLst>
              </p:nvPr>
            </p:nvGraphicFramePr>
            <p:xfrm>
              <a:off x="3886200" y="1295400"/>
              <a:ext cx="7200000" cy="3311999"/>
            </p:xfrm>
            <a:graphic>
              <a:graphicData uri="http://schemas.openxmlformats.org/drawingml/2006/table">
                <a:tbl>
                  <a:tblPr firstRow="1" bandRow="1">
                    <a:tableStyleId>{5C22544A-7EE6-4342-B048-85BDC9FD1C3A}</a:tableStyleId>
                  </a:tblPr>
                  <a:tblGrid>
                    <a:gridCol w="2400000">
                      <a:extLst>
                        <a:ext uri="{9D8B030D-6E8A-4147-A177-3AD203B41FA5}">
                          <a16:colId xmlns:a16="http://schemas.microsoft.com/office/drawing/2014/main" val="2666092749"/>
                        </a:ext>
                      </a:extLst>
                    </a:gridCol>
                    <a:gridCol w="2400000">
                      <a:extLst>
                        <a:ext uri="{9D8B030D-6E8A-4147-A177-3AD203B41FA5}">
                          <a16:colId xmlns:a16="http://schemas.microsoft.com/office/drawing/2014/main" val="3471028297"/>
                        </a:ext>
                      </a:extLst>
                    </a:gridCol>
                    <a:gridCol w="2400000">
                      <a:extLst>
                        <a:ext uri="{9D8B030D-6E8A-4147-A177-3AD203B41FA5}">
                          <a16:colId xmlns:a16="http://schemas.microsoft.com/office/drawing/2014/main" val="1821914212"/>
                        </a:ext>
                      </a:extLst>
                    </a:gridCol>
                  </a:tblGrid>
                  <a:tr h="469025">
                    <a:tc>
                      <a:txBody>
                        <a:bodyPr/>
                        <a:lstStyle/>
                        <a:p>
                          <a:pPr algn="ctr"/>
                          <a:r>
                            <a:rPr lang="en-CA" dirty="0"/>
                            <a:t>Variable</a:t>
                          </a:r>
                        </a:p>
                      </a:txBody>
                      <a:tcPr/>
                    </a:tc>
                    <a:tc>
                      <a:txBody>
                        <a:bodyPr/>
                        <a:lstStyle/>
                        <a:p>
                          <a:pPr algn="ctr"/>
                          <a:r>
                            <a:rPr lang="en-CA" dirty="0"/>
                            <a:t>Coefficient</a:t>
                          </a:r>
                        </a:p>
                      </a:txBody>
                      <a:tcPr/>
                    </a:tc>
                    <a:tc>
                      <a:txBody>
                        <a:bodyPr/>
                        <a:lstStyle/>
                        <a:p>
                          <a:pPr algn="ctr"/>
                          <a:r>
                            <a:rPr lang="en-CA" dirty="0"/>
                            <a:t>95% CI</a:t>
                          </a:r>
                        </a:p>
                      </a:txBody>
                      <a:tcPr/>
                    </a:tc>
                    <a:extLst>
                      <a:ext uri="{0D108BD9-81ED-4DB2-BD59-A6C34878D82A}">
                        <a16:rowId xmlns:a16="http://schemas.microsoft.com/office/drawing/2014/main" val="373250317"/>
                      </a:ext>
                    </a:extLst>
                  </a:tr>
                  <a:tr h="368518">
                    <a:tc>
                      <a:txBody>
                        <a:bodyPr/>
                        <a:lstStyle/>
                        <a:p>
                          <a:endParaRPr lang="en-US"/>
                        </a:p>
                      </a:txBody>
                      <a:tcPr>
                        <a:blipFill>
                          <a:blip r:embed="rId4"/>
                          <a:stretch>
                            <a:fillRect l="-254" t="-134426" r="-201015" b="-690164"/>
                          </a:stretch>
                        </a:blipFill>
                      </a:tcPr>
                    </a:tc>
                    <a:tc>
                      <a:txBody>
                        <a:bodyPr/>
                        <a:lstStyle/>
                        <a:p>
                          <a:pPr algn="ctr"/>
                          <a:r>
                            <a:rPr lang="en-CA" dirty="0"/>
                            <a:t>2.8</a:t>
                          </a:r>
                        </a:p>
                      </a:txBody>
                      <a:tcPr/>
                    </a:tc>
                    <a:tc>
                      <a:txBody>
                        <a:bodyPr/>
                        <a:lstStyle/>
                        <a:p>
                          <a:pPr algn="ctr"/>
                          <a:r>
                            <a:rPr lang="en-CA" dirty="0"/>
                            <a:t>(-0.2 to 5.8)</a:t>
                          </a:r>
                        </a:p>
                      </a:txBody>
                      <a:tcPr/>
                    </a:tc>
                    <a:extLst>
                      <a:ext uri="{0D108BD9-81ED-4DB2-BD59-A6C34878D82A}">
                        <a16:rowId xmlns:a16="http://schemas.microsoft.com/office/drawing/2014/main" val="79662772"/>
                      </a:ext>
                    </a:extLst>
                  </a:tr>
                  <a:tr h="368518">
                    <a:tc>
                      <a:txBody>
                        <a:bodyPr/>
                        <a:lstStyle/>
                        <a:p>
                          <a:endParaRPr lang="en-US"/>
                        </a:p>
                      </a:txBody>
                      <a:tcPr>
                        <a:blipFill>
                          <a:blip r:embed="rId4"/>
                          <a:stretch>
                            <a:fillRect l="-254" t="-238333" r="-201015" b="-601667"/>
                          </a:stretch>
                        </a:blipFill>
                      </a:tcPr>
                    </a:tc>
                    <a:tc>
                      <a:txBody>
                        <a:bodyPr/>
                        <a:lstStyle/>
                        <a:p>
                          <a:pPr algn="ctr"/>
                          <a:r>
                            <a:rPr lang="en-CA" dirty="0"/>
                            <a:t>-5.4</a:t>
                          </a:r>
                        </a:p>
                      </a:txBody>
                      <a:tcPr/>
                    </a:tc>
                    <a:tc>
                      <a:txBody>
                        <a:bodyPr/>
                        <a:lstStyle/>
                        <a:p>
                          <a:pPr algn="ctr"/>
                          <a:r>
                            <a:rPr lang="en-CA" dirty="0"/>
                            <a:t>(-9.2 to -3.1)</a:t>
                          </a:r>
                        </a:p>
                      </a:txBody>
                      <a:tcPr/>
                    </a:tc>
                    <a:extLst>
                      <a:ext uri="{0D108BD9-81ED-4DB2-BD59-A6C34878D82A}">
                        <a16:rowId xmlns:a16="http://schemas.microsoft.com/office/drawing/2014/main" val="592323379"/>
                      </a:ext>
                    </a:extLst>
                  </a:tr>
                  <a:tr h="368518">
                    <a:tc>
                      <a:txBody>
                        <a:bodyPr/>
                        <a:lstStyle/>
                        <a:p>
                          <a:endParaRPr lang="en-US"/>
                        </a:p>
                      </a:txBody>
                      <a:tcPr>
                        <a:blipFill>
                          <a:blip r:embed="rId4"/>
                          <a:stretch>
                            <a:fillRect l="-254" t="-332787" r="-201015" b="-491803"/>
                          </a:stretch>
                        </a:blipFill>
                      </a:tcPr>
                    </a:tc>
                    <a:tc>
                      <a:txBody>
                        <a:bodyPr/>
                        <a:lstStyle/>
                        <a:p>
                          <a:pPr algn="ctr"/>
                          <a:r>
                            <a:rPr lang="en-CA" dirty="0"/>
                            <a:t>-3.2</a:t>
                          </a:r>
                        </a:p>
                      </a:txBody>
                      <a:tcPr/>
                    </a:tc>
                    <a:tc>
                      <a:txBody>
                        <a:bodyPr/>
                        <a:lstStyle/>
                        <a:p>
                          <a:pPr algn="ctr"/>
                          <a:r>
                            <a:rPr lang="en-CA" dirty="0"/>
                            <a:t>(-6.8 to -0.2)</a:t>
                          </a:r>
                        </a:p>
                      </a:txBody>
                      <a:tcPr/>
                    </a:tc>
                    <a:extLst>
                      <a:ext uri="{0D108BD9-81ED-4DB2-BD59-A6C34878D82A}">
                        <a16:rowId xmlns:a16="http://schemas.microsoft.com/office/drawing/2014/main" val="4027123783"/>
                      </a:ext>
                    </a:extLst>
                  </a:tr>
                  <a:tr h="368518">
                    <a:tc>
                      <a:txBody>
                        <a:bodyPr/>
                        <a:lstStyle/>
                        <a:p>
                          <a:endParaRPr lang="en-US"/>
                        </a:p>
                      </a:txBody>
                      <a:tcPr>
                        <a:blipFill>
                          <a:blip r:embed="rId4"/>
                          <a:stretch>
                            <a:fillRect l="-254" t="-440000" r="-201015" b="-400000"/>
                          </a:stretch>
                        </a:blipFill>
                      </a:tcPr>
                    </a:tc>
                    <a:tc>
                      <a:txBody>
                        <a:bodyPr/>
                        <a:lstStyle/>
                        <a:p>
                          <a:pPr algn="ctr"/>
                          <a:r>
                            <a:rPr lang="en-CA" dirty="0"/>
                            <a:t>1.5</a:t>
                          </a:r>
                        </a:p>
                      </a:txBody>
                      <a:tcPr/>
                    </a:tc>
                    <a:tc>
                      <a:txBody>
                        <a:bodyPr/>
                        <a:lstStyle/>
                        <a:p>
                          <a:pPr algn="ctr"/>
                          <a:r>
                            <a:rPr lang="en-CA" dirty="0"/>
                            <a:t>(-1.3 to 2.9)</a:t>
                          </a:r>
                        </a:p>
                      </a:txBody>
                      <a:tcPr/>
                    </a:tc>
                    <a:extLst>
                      <a:ext uri="{0D108BD9-81ED-4DB2-BD59-A6C34878D82A}">
                        <a16:rowId xmlns:a16="http://schemas.microsoft.com/office/drawing/2014/main" val="608823090"/>
                      </a:ext>
                    </a:extLst>
                  </a:tr>
                  <a:tr h="631866">
                    <a:tc>
                      <a:txBody>
                        <a:bodyPr/>
                        <a:lstStyle/>
                        <a:p>
                          <a:endParaRPr lang="en-US"/>
                        </a:p>
                      </a:txBody>
                      <a:tcPr>
                        <a:blipFill>
                          <a:blip r:embed="rId4"/>
                          <a:stretch>
                            <a:fillRect l="-254" t="-311538" r="-201015" b="-130769"/>
                          </a:stretch>
                        </a:blipFill>
                      </a:tcPr>
                    </a:tc>
                    <a:tc>
                      <a:txBody>
                        <a:bodyPr/>
                        <a:lstStyle/>
                        <a:p>
                          <a:pPr algn="ctr"/>
                          <a:r>
                            <a:rPr lang="en-CA" dirty="0"/>
                            <a:t>-1.9</a:t>
                          </a:r>
                        </a:p>
                      </a:txBody>
                      <a:tcPr/>
                    </a:tc>
                    <a:tc>
                      <a:txBody>
                        <a:bodyPr/>
                        <a:lstStyle/>
                        <a:p>
                          <a:pPr algn="ctr"/>
                          <a:r>
                            <a:rPr lang="en-CA" dirty="0"/>
                            <a:t>(-3.5 to 0.4)</a:t>
                          </a:r>
                        </a:p>
                      </a:txBody>
                      <a:tcPr/>
                    </a:tc>
                    <a:extLst>
                      <a:ext uri="{0D108BD9-81ED-4DB2-BD59-A6C34878D82A}">
                        <a16:rowId xmlns:a16="http://schemas.microsoft.com/office/drawing/2014/main" val="174626831"/>
                      </a:ext>
                    </a:extLst>
                  </a:tr>
                  <a:tr h="368518">
                    <a:tc>
                      <a:txBody>
                        <a:bodyPr/>
                        <a:lstStyle/>
                        <a:p>
                          <a:endParaRPr lang="en-US"/>
                        </a:p>
                      </a:txBody>
                      <a:tcPr>
                        <a:blipFill>
                          <a:blip r:embed="rId4"/>
                          <a:stretch>
                            <a:fillRect l="-254" t="-713333" r="-201015" b="-126667"/>
                          </a:stretch>
                        </a:blipFill>
                      </a:tcPr>
                    </a:tc>
                    <a:tc>
                      <a:txBody>
                        <a:bodyPr/>
                        <a:lstStyle/>
                        <a:p>
                          <a:pPr algn="ctr"/>
                          <a:r>
                            <a:rPr lang="en-CA" dirty="0"/>
                            <a:t>15.3</a:t>
                          </a:r>
                        </a:p>
                      </a:txBody>
                      <a:tcPr/>
                    </a:tc>
                    <a:tc>
                      <a:txBody>
                        <a:bodyPr/>
                        <a:lstStyle/>
                        <a:p>
                          <a:pPr algn="ctr"/>
                          <a:r>
                            <a:rPr lang="en-CA" dirty="0"/>
                            <a:t>(10.6 to 20.4)</a:t>
                          </a:r>
                        </a:p>
                      </a:txBody>
                      <a:tcPr/>
                    </a:tc>
                    <a:extLst>
                      <a:ext uri="{0D108BD9-81ED-4DB2-BD59-A6C34878D82A}">
                        <a16:rowId xmlns:a16="http://schemas.microsoft.com/office/drawing/2014/main" val="3268709207"/>
                      </a:ext>
                    </a:extLst>
                  </a:tr>
                  <a:tr h="368518">
                    <a:tc>
                      <a:txBody>
                        <a:bodyPr/>
                        <a:lstStyle/>
                        <a:p>
                          <a:endParaRPr lang="en-US"/>
                        </a:p>
                      </a:txBody>
                      <a:tcPr>
                        <a:blipFill>
                          <a:blip r:embed="rId4"/>
                          <a:stretch>
                            <a:fillRect l="-254" t="-800000" r="-201015" b="-24590"/>
                          </a:stretch>
                        </a:blipFill>
                      </a:tcPr>
                    </a:tc>
                    <a:tc>
                      <a:txBody>
                        <a:bodyPr/>
                        <a:lstStyle/>
                        <a:p>
                          <a:pPr algn="ctr"/>
                          <a:r>
                            <a:rPr lang="en-CA" dirty="0"/>
                            <a:t>4.0</a:t>
                          </a:r>
                        </a:p>
                      </a:txBody>
                      <a:tcPr/>
                    </a:tc>
                    <a:tc>
                      <a:txBody>
                        <a:bodyPr/>
                        <a:lstStyle/>
                        <a:p>
                          <a:pPr algn="ctr"/>
                          <a:r>
                            <a:rPr lang="en-CA" dirty="0"/>
                            <a:t>(2.1 to 6.8)</a:t>
                          </a:r>
                        </a:p>
                      </a:txBody>
                      <a:tcPr/>
                    </a:tc>
                    <a:extLst>
                      <a:ext uri="{0D108BD9-81ED-4DB2-BD59-A6C34878D82A}">
                        <a16:rowId xmlns:a16="http://schemas.microsoft.com/office/drawing/2014/main" val="877432450"/>
                      </a:ext>
                    </a:extLst>
                  </a:tr>
                </a:tbl>
              </a:graphicData>
            </a:graphic>
          </p:graphicFrame>
        </mc:Fallback>
      </mc:AlternateContent>
    </p:spTree>
    <p:extLst>
      <p:ext uri="{BB962C8B-B14F-4D97-AF65-F5344CB8AC3E}">
        <p14:creationId xmlns:p14="http://schemas.microsoft.com/office/powerpoint/2010/main" val="20024419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2EC37A5-7217-D178-6839-8C40C6A093D6}"/>
              </a:ext>
            </a:extLst>
          </p:cNvPr>
          <p:cNvPicPr>
            <a:picLocks noGrp="1" noChangeAspect="1"/>
          </p:cNvPicPr>
          <p:nvPr>
            <p:ph idx="1"/>
          </p:nvPr>
        </p:nvPicPr>
        <p:blipFill>
          <a:blip r:embed="rId3"/>
          <a:stretch>
            <a:fillRect/>
          </a:stretch>
        </p:blipFill>
        <p:spPr>
          <a:xfrm>
            <a:off x="609600" y="1196946"/>
            <a:ext cx="10287000" cy="4822854"/>
          </a:xfrm>
        </p:spPr>
      </p:pic>
    </p:spTree>
    <p:extLst>
      <p:ext uri="{BB962C8B-B14F-4D97-AF65-F5344CB8AC3E}">
        <p14:creationId xmlns:p14="http://schemas.microsoft.com/office/powerpoint/2010/main" val="578261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8BA315D4-C6FC-BDDA-4EEF-D07BF255963D}"/>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20141B31-7B2A-EF92-6580-BD3F54EB1F8E}"/>
              </a:ext>
            </a:extLst>
          </p:cNvPr>
          <p:cNvPicPr>
            <a:picLocks noChangeAspect="1"/>
          </p:cNvPicPr>
          <p:nvPr/>
        </p:nvPicPr>
        <p:blipFill>
          <a:blip r:embed="rId3"/>
          <a:stretch>
            <a:fillRect/>
          </a:stretch>
        </p:blipFill>
        <p:spPr>
          <a:xfrm>
            <a:off x="609600" y="990600"/>
            <a:ext cx="10080000" cy="5406700"/>
          </a:xfrm>
          <a:prstGeom prst="rect">
            <a:avLst/>
          </a:prstGeom>
        </p:spPr>
      </p:pic>
    </p:spTree>
    <p:extLst>
      <p:ext uri="{BB962C8B-B14F-4D97-AF65-F5344CB8AC3E}">
        <p14:creationId xmlns:p14="http://schemas.microsoft.com/office/powerpoint/2010/main" val="471369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8BA315D4-C6FC-BDDA-4EEF-D07BF255963D}"/>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AA06E923-43EC-43E2-2286-0E891AA1215E}"/>
              </a:ext>
            </a:extLst>
          </p:cNvPr>
          <p:cNvPicPr>
            <a:picLocks noChangeAspect="1"/>
          </p:cNvPicPr>
          <p:nvPr/>
        </p:nvPicPr>
        <p:blipFill>
          <a:blip r:embed="rId3"/>
          <a:stretch>
            <a:fillRect/>
          </a:stretch>
        </p:blipFill>
        <p:spPr>
          <a:xfrm>
            <a:off x="609600" y="901583"/>
            <a:ext cx="10080000" cy="5391235"/>
          </a:xfrm>
          <a:prstGeom prst="rect">
            <a:avLst/>
          </a:prstGeom>
        </p:spPr>
      </p:pic>
    </p:spTree>
    <p:extLst>
      <p:ext uri="{BB962C8B-B14F-4D97-AF65-F5344CB8AC3E}">
        <p14:creationId xmlns:p14="http://schemas.microsoft.com/office/powerpoint/2010/main" val="2955657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FD5E5B93-AE8B-347C-93CC-8C7E5C4182FA}"/>
              </a:ext>
            </a:extLst>
          </p:cNvPr>
          <p:cNvPicPr>
            <a:picLocks noGrp="1" noChangeAspect="1"/>
          </p:cNvPicPr>
          <p:nvPr>
            <p:ph idx="1"/>
          </p:nvPr>
        </p:nvPicPr>
        <p:blipFill>
          <a:blip r:embed="rId3"/>
          <a:stretch>
            <a:fillRect/>
          </a:stretch>
        </p:blipFill>
        <p:spPr>
          <a:xfrm>
            <a:off x="637592" y="1047931"/>
            <a:ext cx="10080000" cy="4762137"/>
          </a:xfrm>
        </p:spPr>
      </p:pic>
    </p:spTree>
    <p:extLst>
      <p:ext uri="{BB962C8B-B14F-4D97-AF65-F5344CB8AC3E}">
        <p14:creationId xmlns:p14="http://schemas.microsoft.com/office/powerpoint/2010/main" val="4046768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91F58088-3082-02E0-9678-760B407A55A7}"/>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F99BCA73-2F1B-B31B-D33F-95A5C607143B}"/>
              </a:ext>
            </a:extLst>
          </p:cNvPr>
          <p:cNvPicPr>
            <a:picLocks noChangeAspect="1"/>
          </p:cNvPicPr>
          <p:nvPr/>
        </p:nvPicPr>
        <p:blipFill>
          <a:blip r:embed="rId3"/>
          <a:stretch>
            <a:fillRect/>
          </a:stretch>
        </p:blipFill>
        <p:spPr>
          <a:xfrm>
            <a:off x="789300" y="924910"/>
            <a:ext cx="10080000" cy="5412676"/>
          </a:xfrm>
          <a:prstGeom prst="rect">
            <a:avLst/>
          </a:prstGeom>
        </p:spPr>
      </p:pic>
    </p:spTree>
    <p:extLst>
      <p:ext uri="{BB962C8B-B14F-4D97-AF65-F5344CB8AC3E}">
        <p14:creationId xmlns:p14="http://schemas.microsoft.com/office/powerpoint/2010/main" val="3536622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0D7FA69-FA7D-C350-0AC8-1CE143C3E091}"/>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9BF6E1CD-7C96-FF7D-204C-3C384B4B3B51}"/>
              </a:ext>
            </a:extLst>
          </p:cNvPr>
          <p:cNvPicPr>
            <a:picLocks noChangeAspect="1"/>
          </p:cNvPicPr>
          <p:nvPr/>
        </p:nvPicPr>
        <p:blipFill>
          <a:blip r:embed="rId3"/>
          <a:stretch>
            <a:fillRect/>
          </a:stretch>
        </p:blipFill>
        <p:spPr>
          <a:xfrm>
            <a:off x="609600" y="896918"/>
            <a:ext cx="10080000" cy="5368603"/>
          </a:xfrm>
          <a:prstGeom prst="rect">
            <a:avLst/>
          </a:prstGeom>
        </p:spPr>
      </p:pic>
    </p:spTree>
    <p:extLst>
      <p:ext uri="{BB962C8B-B14F-4D97-AF65-F5344CB8AC3E}">
        <p14:creationId xmlns:p14="http://schemas.microsoft.com/office/powerpoint/2010/main" val="41880606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4100">
                <a:solidFill>
                  <a:srgbClr val="FFFFFF"/>
                </a:solidFill>
                <a:latin typeface="+mj-lt"/>
              </a:rPr>
              <a:t>Matching combines well with regression!</a:t>
            </a:r>
          </a:p>
        </p:txBody>
      </p:sp>
      <p:pic>
        <p:nvPicPr>
          <p:cNvPr id="1026" name="Picture 2" descr="Image">
            <a:extLst>
              <a:ext uri="{FF2B5EF4-FFF2-40B4-BE49-F238E27FC236}">
                <a16:creationId xmlns:a16="http://schemas.microsoft.com/office/drawing/2014/main" id="{5EB6B1FD-850A-BD17-4828-0691CAE7876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91879" y="484632"/>
            <a:ext cx="6481815" cy="588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9411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normAutofit/>
          </a:bodyPr>
          <a:lstStyle/>
          <a:p>
            <a:r>
              <a:rPr lang="en-US" sz="6600" dirty="0"/>
              <a:t>Example: Infertility Treatment and Risks of Severe </a:t>
            </a:r>
            <a:r>
              <a:rPr lang="en-US" sz="6600"/>
              <a:t>Maternal Morbidity</a:t>
            </a:r>
            <a:endParaRPr lang="en-US" sz="6600" dirty="0"/>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539107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4100">
                <a:solidFill>
                  <a:srgbClr val="FFFFFF"/>
                </a:solidFill>
                <a:latin typeface="+mj-lt"/>
              </a:rPr>
              <a:t>Matching combines well with regression!</a:t>
            </a:r>
          </a:p>
        </p:txBody>
      </p:sp>
      <p:sp>
        <p:nvSpPr>
          <p:cNvPr id="3" name="Content Placeholder 2">
            <a:extLst>
              <a:ext uri="{FF2B5EF4-FFF2-40B4-BE49-F238E27FC236}">
                <a16:creationId xmlns:a16="http://schemas.microsoft.com/office/drawing/2014/main" id="{A9078737-5018-52A4-8999-4194CFF6DFD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BAF9541-F84A-D58C-5605-58E6BB505070}"/>
              </a:ext>
            </a:extLst>
          </p:cNvPr>
          <p:cNvPicPr>
            <a:picLocks noChangeAspect="1"/>
          </p:cNvPicPr>
          <p:nvPr/>
        </p:nvPicPr>
        <p:blipFill>
          <a:blip r:embed="rId3"/>
          <a:stretch>
            <a:fillRect/>
          </a:stretch>
        </p:blipFill>
        <p:spPr>
          <a:xfrm>
            <a:off x="304800" y="304800"/>
            <a:ext cx="10673040" cy="5562600"/>
          </a:xfrm>
          <a:prstGeom prst="rect">
            <a:avLst/>
          </a:prstGeom>
        </p:spPr>
      </p:pic>
      <p:sp>
        <p:nvSpPr>
          <p:cNvPr id="6" name="TextBox 5">
            <a:extLst>
              <a:ext uri="{FF2B5EF4-FFF2-40B4-BE49-F238E27FC236}">
                <a16:creationId xmlns:a16="http://schemas.microsoft.com/office/drawing/2014/main" id="{59734D7A-13BB-1C47-62DE-5D1D4CCA134B}"/>
              </a:ext>
            </a:extLst>
          </p:cNvPr>
          <p:cNvSpPr txBox="1"/>
          <p:nvPr/>
        </p:nvSpPr>
        <p:spPr>
          <a:xfrm>
            <a:off x="533400" y="990600"/>
            <a:ext cx="3340511" cy="1905000"/>
          </a:xfrm>
          <a:prstGeom prst="rect">
            <a:avLst/>
          </a:prstGeom>
          <a:noFill/>
          <a:ln w="76200">
            <a:solidFill>
              <a:srgbClr val="00B050"/>
            </a:solidFill>
          </a:ln>
        </p:spPr>
        <p:txBody>
          <a:bodyPr wrap="square" rtlCol="0">
            <a:spAutoFit/>
          </a:bodyPr>
          <a:lstStyle/>
          <a:p>
            <a:endParaRPr lang="en-US" dirty="0"/>
          </a:p>
        </p:txBody>
      </p:sp>
    </p:spTree>
    <p:extLst>
      <p:ext uri="{BB962C8B-B14F-4D97-AF65-F5344CB8AC3E}">
        <p14:creationId xmlns:p14="http://schemas.microsoft.com/office/powerpoint/2010/main" val="3321924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4100">
                <a:solidFill>
                  <a:srgbClr val="FFFFFF"/>
                </a:solidFill>
                <a:latin typeface="+mj-lt"/>
              </a:rPr>
              <a:t>Matching combines well with regression!</a:t>
            </a:r>
          </a:p>
        </p:txBody>
      </p:sp>
      <p:sp>
        <p:nvSpPr>
          <p:cNvPr id="3" name="Content Placeholder 2">
            <a:extLst>
              <a:ext uri="{FF2B5EF4-FFF2-40B4-BE49-F238E27FC236}">
                <a16:creationId xmlns:a16="http://schemas.microsoft.com/office/drawing/2014/main" id="{A9078737-5018-52A4-8999-4194CFF6DFDB}"/>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920A7C2-DC00-A896-44A8-D2A2238B28D6}"/>
              </a:ext>
            </a:extLst>
          </p:cNvPr>
          <p:cNvPicPr>
            <a:picLocks noChangeAspect="1"/>
          </p:cNvPicPr>
          <p:nvPr/>
        </p:nvPicPr>
        <p:blipFill>
          <a:blip r:embed="rId3"/>
          <a:stretch>
            <a:fillRect/>
          </a:stretch>
        </p:blipFill>
        <p:spPr>
          <a:xfrm>
            <a:off x="1071716" y="228600"/>
            <a:ext cx="9408419" cy="6324600"/>
          </a:xfrm>
          <a:prstGeom prst="rect">
            <a:avLst/>
          </a:prstGeom>
        </p:spPr>
      </p:pic>
    </p:spTree>
    <p:extLst>
      <p:ext uri="{BB962C8B-B14F-4D97-AF65-F5344CB8AC3E}">
        <p14:creationId xmlns:p14="http://schemas.microsoft.com/office/powerpoint/2010/main" val="1154719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15AA-D67E-CFF9-1538-1DBC29C6FF31}"/>
              </a:ext>
            </a:extLst>
          </p:cNvPr>
          <p:cNvSpPr>
            <a:spLocks noGrp="1"/>
          </p:cNvSpPr>
          <p:nvPr>
            <p:ph type="title"/>
          </p:nvPr>
        </p:nvSpPr>
        <p:spPr>
          <a:xfrm>
            <a:off x="152400" y="205423"/>
            <a:ext cx="10802112" cy="472440"/>
          </a:xfrm>
        </p:spPr>
        <p:txBody>
          <a:bodyPr>
            <a:normAutofit fontScale="90000"/>
          </a:bodyPr>
          <a:lstStyle/>
          <a:p>
            <a:r>
              <a:rPr lang="en-CA" dirty="0"/>
              <a:t>Case Study: Interpreting Regression</a:t>
            </a:r>
          </a:p>
        </p:txBody>
      </p:sp>
      <p:sp>
        <p:nvSpPr>
          <p:cNvPr id="3" name="Content Placeholder 2">
            <a:extLst>
              <a:ext uri="{FF2B5EF4-FFF2-40B4-BE49-F238E27FC236}">
                <a16:creationId xmlns:a16="http://schemas.microsoft.com/office/drawing/2014/main" id="{F5A417B4-C975-C066-A1ED-F67D21BCF783}"/>
              </a:ext>
            </a:extLst>
          </p:cNvPr>
          <p:cNvSpPr>
            <a:spLocks noGrp="1"/>
          </p:cNvSpPr>
          <p:nvPr>
            <p:ph idx="1"/>
          </p:nvPr>
        </p:nvSpPr>
        <p:spPr/>
        <p:txBody>
          <a:bodyPr/>
          <a:lstStyle/>
          <a:p>
            <a:endParaRPr lang="en-CA" dirty="0"/>
          </a:p>
        </p:txBody>
      </p:sp>
      <p:pic>
        <p:nvPicPr>
          <p:cNvPr id="5" name="Picture 4">
            <a:extLst>
              <a:ext uri="{FF2B5EF4-FFF2-40B4-BE49-F238E27FC236}">
                <a16:creationId xmlns:a16="http://schemas.microsoft.com/office/drawing/2014/main" id="{9195D98D-6791-E7C6-9025-18EA15398531}"/>
              </a:ext>
            </a:extLst>
          </p:cNvPr>
          <p:cNvPicPr>
            <a:picLocks noChangeAspect="1"/>
          </p:cNvPicPr>
          <p:nvPr/>
        </p:nvPicPr>
        <p:blipFill rotWithShape="1">
          <a:blip r:embed="rId3"/>
          <a:srcRect r="31775"/>
          <a:stretch/>
        </p:blipFill>
        <p:spPr>
          <a:xfrm>
            <a:off x="4648200" y="2238608"/>
            <a:ext cx="6553201" cy="4619392"/>
          </a:xfrm>
          <a:prstGeom prst="rect">
            <a:avLst/>
          </a:prstGeom>
        </p:spPr>
      </p:pic>
      <p:pic>
        <p:nvPicPr>
          <p:cNvPr id="7" name="Picture 6">
            <a:extLst>
              <a:ext uri="{FF2B5EF4-FFF2-40B4-BE49-F238E27FC236}">
                <a16:creationId xmlns:a16="http://schemas.microsoft.com/office/drawing/2014/main" id="{2A091CD7-3F75-96CC-A78A-B12A432E6776}"/>
              </a:ext>
            </a:extLst>
          </p:cNvPr>
          <p:cNvPicPr>
            <a:picLocks noChangeAspect="1"/>
          </p:cNvPicPr>
          <p:nvPr/>
        </p:nvPicPr>
        <p:blipFill>
          <a:blip r:embed="rId4"/>
          <a:stretch>
            <a:fillRect/>
          </a:stretch>
        </p:blipFill>
        <p:spPr>
          <a:xfrm>
            <a:off x="152400" y="663143"/>
            <a:ext cx="5715000" cy="1682981"/>
          </a:xfrm>
          <a:prstGeom prst="rect">
            <a:avLst/>
          </a:prstGeom>
        </p:spPr>
      </p:pic>
    </p:spTree>
    <p:extLst>
      <p:ext uri="{BB962C8B-B14F-4D97-AF65-F5344CB8AC3E}">
        <p14:creationId xmlns:p14="http://schemas.microsoft.com/office/powerpoint/2010/main" val="2968295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Why do we need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F11B53F0-F328-3117-B4C9-E521A4A9C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5D37640-0C98-45AE-7D59-D85774C6A317}"/>
              </a:ext>
            </a:extLst>
          </p:cNvPr>
          <p:cNvPicPr>
            <a:picLocks noChangeAspect="1"/>
          </p:cNvPicPr>
          <p:nvPr/>
        </p:nvPicPr>
        <p:blipFill>
          <a:blip r:embed="rId4"/>
          <a:stretch>
            <a:fillRect/>
          </a:stretch>
        </p:blipFill>
        <p:spPr>
          <a:xfrm>
            <a:off x="643786" y="3213609"/>
            <a:ext cx="8195414" cy="2577591"/>
          </a:xfrm>
          <a:prstGeom prst="rect">
            <a:avLst/>
          </a:prstGeom>
        </p:spPr>
      </p:pic>
      <p:pic>
        <p:nvPicPr>
          <p:cNvPr id="8" name="Picture 7">
            <a:extLst>
              <a:ext uri="{FF2B5EF4-FFF2-40B4-BE49-F238E27FC236}">
                <a16:creationId xmlns:a16="http://schemas.microsoft.com/office/drawing/2014/main" id="{25D3838F-BFB4-613F-87FB-5A2AB82FA450}"/>
              </a:ext>
            </a:extLst>
          </p:cNvPr>
          <p:cNvPicPr>
            <a:picLocks noChangeAspect="1"/>
          </p:cNvPicPr>
          <p:nvPr/>
        </p:nvPicPr>
        <p:blipFill>
          <a:blip r:embed="rId5"/>
          <a:stretch>
            <a:fillRect/>
          </a:stretch>
        </p:blipFill>
        <p:spPr>
          <a:xfrm>
            <a:off x="808987" y="1006339"/>
            <a:ext cx="8072088" cy="1995493"/>
          </a:xfrm>
          <a:prstGeom prst="rect">
            <a:avLst/>
          </a:prstGeom>
        </p:spPr>
      </p:pic>
    </p:spTree>
    <p:extLst>
      <p:ext uri="{BB962C8B-B14F-4D97-AF65-F5344CB8AC3E}">
        <p14:creationId xmlns:p14="http://schemas.microsoft.com/office/powerpoint/2010/main" val="25226957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Why do we need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F11B53F0-F328-3117-B4C9-E521A4A9C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5D3838F-BFB4-613F-87FB-5A2AB82FA450}"/>
              </a:ext>
            </a:extLst>
          </p:cNvPr>
          <p:cNvPicPr>
            <a:picLocks noChangeAspect="1"/>
          </p:cNvPicPr>
          <p:nvPr/>
        </p:nvPicPr>
        <p:blipFill>
          <a:blip r:embed="rId4"/>
          <a:stretch>
            <a:fillRect/>
          </a:stretch>
        </p:blipFill>
        <p:spPr>
          <a:xfrm>
            <a:off x="808987" y="1006339"/>
            <a:ext cx="8072088" cy="1995493"/>
          </a:xfrm>
          <a:prstGeom prst="rect">
            <a:avLst/>
          </a:prstGeom>
        </p:spPr>
      </p:pic>
      <p:pic>
        <p:nvPicPr>
          <p:cNvPr id="10" name="Picture 9">
            <a:extLst>
              <a:ext uri="{FF2B5EF4-FFF2-40B4-BE49-F238E27FC236}">
                <a16:creationId xmlns:a16="http://schemas.microsoft.com/office/drawing/2014/main" id="{2B32CBE8-1B30-FA1A-93E9-E51F69C79F62}"/>
              </a:ext>
            </a:extLst>
          </p:cNvPr>
          <p:cNvPicPr>
            <a:picLocks noChangeAspect="1"/>
          </p:cNvPicPr>
          <p:nvPr/>
        </p:nvPicPr>
        <p:blipFill>
          <a:blip r:embed="rId5"/>
          <a:stretch>
            <a:fillRect/>
          </a:stretch>
        </p:blipFill>
        <p:spPr>
          <a:xfrm>
            <a:off x="774152" y="3189131"/>
            <a:ext cx="8148301" cy="2221069"/>
          </a:xfrm>
          <a:prstGeom prst="rect">
            <a:avLst/>
          </a:prstGeom>
        </p:spPr>
      </p:pic>
    </p:spTree>
    <p:extLst>
      <p:ext uri="{BB962C8B-B14F-4D97-AF65-F5344CB8AC3E}">
        <p14:creationId xmlns:p14="http://schemas.microsoft.com/office/powerpoint/2010/main" val="4229798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does matching do?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Main matching algorithm</a:t>
            </a:r>
          </a:p>
          <a:p>
            <a:pPr marL="0" indent="0">
              <a:buNone/>
            </a:pPr>
            <a:r>
              <a:rPr lang="en-US" sz="2400" dirty="0">
                <a:cs typeface="Times New Roman" panose="02020603050405020304" pitchFamily="18" charset="0"/>
              </a:rPr>
              <a:t>We want to match treated observations to </a:t>
            </a:r>
            <a:r>
              <a:rPr lang="en-US" sz="2400" i="1" dirty="0">
                <a:solidFill>
                  <a:schemeClr val="accent2">
                    <a:lumMod val="75000"/>
                  </a:schemeClr>
                </a:solidFill>
                <a:cs typeface="Times New Roman" panose="02020603050405020304" pitchFamily="18" charset="0"/>
              </a:rPr>
              <a:t>similar</a:t>
            </a:r>
            <a:r>
              <a:rPr lang="en-US" sz="2400" i="1" dirty="0">
                <a:cs typeface="Times New Roman" panose="02020603050405020304" pitchFamily="18" charset="0"/>
              </a:rPr>
              <a:t> </a:t>
            </a:r>
            <a:r>
              <a:rPr lang="en-US" sz="2400" dirty="0">
                <a:cs typeface="Times New Roman" panose="02020603050405020304" pitchFamily="18" charset="0"/>
              </a:rPr>
              <a:t>control observations</a:t>
            </a:r>
          </a:p>
          <a:p>
            <a:pPr marL="457200" indent="-457200">
              <a:buFont typeface="+mj-lt"/>
              <a:buAutoNum type="arabicPeriod"/>
            </a:pPr>
            <a:r>
              <a:rPr lang="en-US" sz="2400" dirty="0">
                <a:cs typeface="Times New Roman" panose="02020603050405020304" pitchFamily="18" charset="0"/>
              </a:rPr>
              <a:t>What will our matching criteria be? </a:t>
            </a:r>
            <a:r>
              <a:rPr lang="en-US" sz="2400" dirty="0">
                <a:solidFill>
                  <a:schemeClr val="accent2">
                    <a:lumMod val="75000"/>
                  </a:schemeClr>
                </a:solidFill>
                <a:cs typeface="Times New Roman" panose="02020603050405020304" pitchFamily="18" charset="0"/>
              </a:rPr>
              <a:t>(what is “similar”?)</a:t>
            </a:r>
          </a:p>
          <a:p>
            <a:pPr marL="457200" indent="-457200">
              <a:buFont typeface="+mj-lt"/>
              <a:buAutoNum type="arabicPeriod"/>
            </a:pPr>
            <a:r>
              <a:rPr lang="en-US" sz="2400" dirty="0">
                <a:cs typeface="Times New Roman" panose="02020603050405020304" pitchFamily="18" charset="0"/>
              </a:rPr>
              <a:t>Are we assigning</a:t>
            </a:r>
            <a:r>
              <a:rPr lang="en-US" sz="2400" i="1" dirty="0">
                <a:solidFill>
                  <a:schemeClr val="accent2">
                    <a:lumMod val="75000"/>
                  </a:schemeClr>
                </a:solidFill>
                <a:cs typeface="Times New Roman" panose="02020603050405020304" pitchFamily="18" charset="0"/>
              </a:rPr>
              <a:t> matches </a:t>
            </a:r>
            <a:r>
              <a:rPr lang="en-US" sz="2400" dirty="0">
                <a:cs typeface="Times New Roman" panose="02020603050405020304" pitchFamily="18" charset="0"/>
              </a:rPr>
              <a:t>or </a:t>
            </a:r>
            <a:r>
              <a:rPr lang="en-US" sz="2400" i="1" dirty="0">
                <a:solidFill>
                  <a:schemeClr val="accent2">
                    <a:lumMod val="75000"/>
                  </a:schemeClr>
                </a:solidFill>
                <a:cs typeface="Times New Roman" panose="02020603050405020304" pitchFamily="18" charset="0"/>
              </a:rPr>
              <a:t>weights</a:t>
            </a:r>
            <a:r>
              <a:rPr lang="en-US" sz="2400" i="1" dirty="0">
                <a:cs typeface="Times New Roman" panose="02020603050405020304" pitchFamily="18" charset="0"/>
              </a:rPr>
              <a:t>? </a:t>
            </a:r>
          </a:p>
          <a:p>
            <a:pPr marL="457200" indent="-457200">
              <a:buFont typeface="+mj-lt"/>
              <a:buAutoNum type="arabicPeriod"/>
            </a:pPr>
            <a:r>
              <a:rPr lang="en-US" sz="2400" dirty="0">
                <a:cs typeface="Times New Roman" panose="02020603050405020304" pitchFamily="18" charset="0"/>
              </a:rPr>
              <a:t>How many matches will we select? </a:t>
            </a:r>
          </a:p>
          <a:p>
            <a:pPr marL="457200" indent="-457200">
              <a:buFont typeface="+mj-lt"/>
              <a:buAutoNum type="arabicPeriod"/>
            </a:pPr>
            <a:r>
              <a:rPr lang="en-US" sz="2400" dirty="0">
                <a:cs typeface="Times New Roman" panose="02020603050405020304" pitchFamily="18" charset="0"/>
              </a:rPr>
              <a:t>How will weights decay with distance? </a:t>
            </a:r>
          </a:p>
          <a:p>
            <a:pPr marL="457200" indent="-457200">
              <a:buFont typeface="+mj-lt"/>
              <a:buAutoNum type="arabicPeriod"/>
            </a:pPr>
            <a:r>
              <a:rPr lang="en-US" sz="2400" dirty="0">
                <a:cs typeface="Times New Roman" panose="02020603050405020304" pitchFamily="18" charset="0"/>
              </a:rPr>
              <a:t>What is the worst acceptable match?</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21351611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Approximate Matching: Nearest Neighbor</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lvl="1"/>
            <a:r>
              <a:rPr lang="en-US" sz="2400" dirty="0">
                <a:cs typeface="Times New Roman" panose="02020603050405020304" pitchFamily="18" charset="0"/>
              </a:rPr>
              <a:t>When exact matches aren’t possible, rely on </a:t>
            </a:r>
            <a:r>
              <a:rPr lang="en-US" sz="2400" b="1" dirty="0">
                <a:solidFill>
                  <a:schemeClr val="accent2">
                    <a:lumMod val="75000"/>
                  </a:schemeClr>
                </a:solidFill>
                <a:cs typeface="Times New Roman" panose="02020603050405020304" pitchFamily="18" charset="0"/>
              </a:rPr>
              <a:t>collection of neighbors</a:t>
            </a:r>
          </a:p>
          <a:p>
            <a:pPr lvl="1"/>
            <a:r>
              <a:rPr lang="en-US" sz="2400" dirty="0">
                <a:solidFill>
                  <a:schemeClr val="tx1"/>
                </a:solidFill>
                <a:cs typeface="Times New Roman" panose="02020603050405020304" pitchFamily="18" charset="0"/>
              </a:rPr>
              <a:t>What does it mean to be a neighbor with multiple variables? </a:t>
            </a:r>
            <a:endParaRPr lang="en-US" sz="220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17109778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Approximate Matching: Nearest Neighbor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0"/>
                <a:ext cx="10591800" cy="5141388"/>
              </a:xfrm>
            </p:spPr>
            <p:txBody>
              <a:bodyPr>
                <a:noAutofit/>
              </a:bodyPr>
              <a:lstStyle/>
              <a:p>
                <a:pPr lvl="1"/>
                <a:r>
                  <a:rPr lang="en-US" sz="2400" dirty="0">
                    <a:cs typeface="Times New Roman" panose="02020603050405020304" pitchFamily="18" charset="0"/>
                  </a:rPr>
                  <a:t>When exact matches aren’t possible, rely on </a:t>
                </a:r>
                <a:r>
                  <a:rPr lang="en-US" sz="2400" b="1" dirty="0">
                    <a:solidFill>
                      <a:schemeClr val="accent2">
                        <a:lumMod val="75000"/>
                      </a:schemeClr>
                    </a:solidFill>
                    <a:cs typeface="Times New Roman" panose="02020603050405020304" pitchFamily="18" charset="0"/>
                  </a:rPr>
                  <a:t>collection of neighbors</a:t>
                </a:r>
              </a:p>
              <a:p>
                <a:pPr lvl="1"/>
                <a:r>
                  <a:rPr lang="en-US" sz="2400" dirty="0">
                    <a:solidFill>
                      <a:schemeClr val="tx1"/>
                    </a:solidFill>
                    <a:cs typeface="Times New Roman" panose="02020603050405020304" pitchFamily="18" charset="0"/>
                  </a:rPr>
                  <a:t>What does it mean to be a neighbor with multiple variables? </a:t>
                </a:r>
              </a:p>
              <a:p>
                <a:pPr lvl="2"/>
                <a:r>
                  <a:rPr lang="en-US" sz="2400" dirty="0">
                    <a:solidFill>
                      <a:schemeClr val="tx1"/>
                    </a:solidFill>
                    <a:cs typeface="Times New Roman" panose="02020603050405020304" pitchFamily="18" charset="0"/>
                  </a:rPr>
                  <a:t>Need a measure of </a:t>
                </a:r>
                <a:r>
                  <a:rPr lang="en-US" sz="2400" b="1" dirty="0">
                    <a:solidFill>
                      <a:schemeClr val="accent2">
                        <a:lumMod val="75000"/>
                      </a:schemeClr>
                    </a:solidFill>
                    <a:cs typeface="Times New Roman" panose="02020603050405020304" pitchFamily="18" charset="0"/>
                  </a:rPr>
                  <a:t>distance</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across multiple variables: </a:t>
                </a:r>
                <a:endParaRPr lang="en-US" sz="2400" b="1" dirty="0">
                  <a:solidFill>
                    <a:schemeClr val="tx1"/>
                  </a:solidFill>
                  <a:cs typeface="Times New Roman" panose="02020603050405020304" pitchFamily="18" charset="0"/>
                </a:endParaRPr>
              </a:p>
              <a:p>
                <a:pPr marL="548640" lvl="2" indent="0">
                  <a:buNone/>
                </a:pPr>
                <a14:m>
                  <m:oMathPara xmlns:m="http://schemas.openxmlformats.org/officeDocument/2006/math">
                    <m:oMathParaPr>
                      <m:jc m:val="centerGroup"/>
                    </m:oMathParaPr>
                    <m:oMath xmlns:m="http://schemas.openxmlformats.org/officeDocument/2006/math">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𝑋</m:t>
                                  </m:r>
                                </m:e>
                                <m:sub>
                                  <m:r>
                                    <a:rPr lang="en-US" sz="2400" b="0" i="1" smtClean="0">
                                      <a:solidFill>
                                        <a:schemeClr val="tx1"/>
                                      </a:solidFill>
                                      <a:latin typeface="Cambria Math" panose="02040503050406030204" pitchFamily="18" charset="0"/>
                                      <a:cs typeface="Times New Roman" panose="02020603050405020304" pitchFamily="18" charset="0"/>
                                    </a:rPr>
                                    <m:t>𝑖</m:t>
                                  </m:r>
                                </m:sub>
                              </m:sSub>
                              <m:r>
                                <a:rPr lang="en-US" sz="2400" b="0" i="1" smtClean="0">
                                  <a:solidFill>
                                    <a:schemeClr val="tx1"/>
                                  </a:solidFill>
                                  <a:latin typeface="Cambria Math" panose="02040503050406030204" pitchFamily="18" charset="0"/>
                                  <a:cs typeface="Times New Roman" panose="02020603050405020304" pitchFamily="18" charset="0"/>
                                </a:rPr>
                                <m:t>−</m:t>
                              </m:r>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𝑋</m:t>
                                  </m:r>
                                </m:e>
                                <m:sub>
                                  <m:r>
                                    <a:rPr lang="en-US" sz="2400" b="0" i="1" smtClean="0">
                                      <a:solidFill>
                                        <a:schemeClr val="tx1"/>
                                      </a:solidFill>
                                      <a:latin typeface="Cambria Math" panose="02040503050406030204" pitchFamily="18" charset="0"/>
                                      <a:cs typeface="Times New Roman" panose="02020603050405020304" pitchFamily="18" charset="0"/>
                                    </a:rPr>
                                    <m:t>𝑗</m:t>
                                  </m:r>
                                </m:sub>
                              </m:sSub>
                            </m:e>
                          </m:d>
                        </m:e>
                      </m:d>
                      <m:r>
                        <a:rPr lang="en-US" sz="2400" b="0" i="1" smtClean="0">
                          <a:solidFill>
                            <a:schemeClr val="tx1"/>
                          </a:solidFill>
                          <a:latin typeface="Cambria Math" panose="02040503050406030204" pitchFamily="18" charset="0"/>
                          <a:cs typeface="Times New Roman" panose="02020603050405020304" pitchFamily="18" charset="0"/>
                        </a:rPr>
                        <m:t>=</m:t>
                      </m:r>
                      <m:rad>
                        <m:radPr>
                          <m:degHide m:val="on"/>
                          <m:ctrlPr>
                            <a:rPr lang="en-US" sz="2400" b="0" i="1" smtClean="0">
                              <a:solidFill>
                                <a:schemeClr val="tx1"/>
                              </a:solidFill>
                              <a:latin typeface="Cambria Math" panose="02040503050406030204" pitchFamily="18" charset="0"/>
                              <a:cs typeface="Times New Roman" panose="02020603050405020304" pitchFamily="18" charset="0"/>
                            </a:rPr>
                          </m:ctrlPr>
                        </m:radPr>
                        <m:deg/>
                        <m:e>
                          <m:nary>
                            <m:naryPr>
                              <m:chr m:val="∑"/>
                              <m:ctrlPr>
                                <a:rPr lang="en-US" sz="2400" i="1">
                                  <a:solidFill>
                                    <a:schemeClr val="tx1"/>
                                  </a:solidFill>
                                  <a:latin typeface="Cambria Math" panose="02040503050406030204" pitchFamily="18" charset="0"/>
                                  <a:cs typeface="Times New Roman" panose="02020603050405020304" pitchFamily="18" charset="0"/>
                                </a:rPr>
                              </m:ctrlPr>
                            </m:naryPr>
                            <m:sub>
                              <m:r>
                                <a:rPr lang="en-US" sz="2400" i="1">
                                  <a:solidFill>
                                    <a:schemeClr val="tx1"/>
                                  </a:solidFill>
                                  <a:latin typeface="Cambria Math" panose="02040503050406030204" pitchFamily="18" charset="0"/>
                                  <a:cs typeface="Times New Roman" panose="02020603050405020304" pitchFamily="18" charset="0"/>
                                </a:rPr>
                                <m:t>𝑛</m:t>
                              </m:r>
                              <m:r>
                                <a:rPr lang="en-US" sz="2400" i="1">
                                  <a:solidFill>
                                    <a:schemeClr val="tx1"/>
                                  </a:solidFill>
                                  <a:latin typeface="Cambria Math" panose="02040503050406030204" pitchFamily="18" charset="0"/>
                                  <a:cs typeface="Times New Roman" panose="02020603050405020304" pitchFamily="18" charset="0"/>
                                </a:rPr>
                                <m:t>=1</m:t>
                              </m:r>
                            </m:sub>
                            <m:sup>
                              <m:r>
                                <a:rPr lang="en-US" sz="2400" i="1">
                                  <a:solidFill>
                                    <a:schemeClr val="tx1"/>
                                  </a:solidFill>
                                  <a:latin typeface="Cambria Math" panose="02040503050406030204" pitchFamily="18" charset="0"/>
                                  <a:cs typeface="Times New Roman" panose="02020603050405020304" pitchFamily="18" charset="0"/>
                                </a:rPr>
                                <m:t>𝑘</m:t>
                              </m:r>
                            </m:sup>
                            <m:e>
                              <m:f>
                                <m:fPr>
                                  <m:ctrlPr>
                                    <a:rPr lang="en-US" sz="2400" b="0" i="1" smtClean="0">
                                      <a:solidFill>
                                        <a:schemeClr val="tx1"/>
                                      </a:solidFill>
                                      <a:latin typeface="Cambria Math" panose="02040503050406030204" pitchFamily="18" charset="0"/>
                                      <a:cs typeface="Times New Roman" panose="02020603050405020304" pitchFamily="18" charset="0"/>
                                    </a:rPr>
                                  </m:ctrlPr>
                                </m:fPr>
                                <m:num>
                                  <m:sSup>
                                    <m:sSupPr>
                                      <m:ctrlPr>
                                        <a:rPr lang="en-US" sz="2400" i="1">
                                          <a:solidFill>
                                            <a:schemeClr val="tx1"/>
                                          </a:solidFill>
                                          <a:latin typeface="Cambria Math" panose="02040503050406030204" pitchFamily="18" charset="0"/>
                                          <a:cs typeface="Times New Roman" panose="02020603050405020304" pitchFamily="18" charset="0"/>
                                        </a:rPr>
                                      </m:ctrlPr>
                                    </m:sSupPr>
                                    <m:e>
                                      <m:d>
                                        <m:dPr>
                                          <m:ctrlPr>
                                            <a:rPr lang="en-US" sz="2400" i="1">
                                              <a:solidFill>
                                                <a:schemeClr val="tx1"/>
                                              </a:solidFill>
                                              <a:latin typeface="Cambria Math" panose="02040503050406030204" pitchFamily="18" charset="0"/>
                                              <a:cs typeface="Times New Roman" panose="02020603050405020304" pitchFamily="18" charset="0"/>
                                            </a:rPr>
                                          </m:ctrlPr>
                                        </m:dPr>
                                        <m:e>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𝑋</m:t>
                                              </m:r>
                                            </m:e>
                                            <m:sub>
                                              <m:r>
                                                <a:rPr lang="en-US" sz="2400" i="1">
                                                  <a:solidFill>
                                                    <a:schemeClr val="tx1"/>
                                                  </a:solidFill>
                                                  <a:latin typeface="Cambria Math" panose="02040503050406030204" pitchFamily="18" charset="0"/>
                                                  <a:cs typeface="Times New Roman" panose="02020603050405020304" pitchFamily="18" charset="0"/>
                                                </a:rPr>
                                                <m:t>𝑛𝑖</m:t>
                                              </m:r>
                                            </m:sub>
                                          </m:sSub>
                                          <m:r>
                                            <a:rPr lang="en-US" sz="2400" i="1">
                                              <a:solidFill>
                                                <a:schemeClr val="tx1"/>
                                              </a:solidFill>
                                              <a:latin typeface="Cambria Math" panose="02040503050406030204" pitchFamily="18" charset="0"/>
                                              <a:cs typeface="Times New Roman" panose="02020603050405020304" pitchFamily="18" charset="0"/>
                                            </a:rPr>
                                            <m:t>−</m:t>
                                          </m:r>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𝑋</m:t>
                                              </m:r>
                                            </m:e>
                                            <m:sub>
                                              <m:r>
                                                <a:rPr lang="en-US" sz="2400" i="1">
                                                  <a:solidFill>
                                                    <a:schemeClr val="tx1"/>
                                                  </a:solidFill>
                                                  <a:latin typeface="Cambria Math" panose="02040503050406030204" pitchFamily="18" charset="0"/>
                                                  <a:cs typeface="Times New Roman" panose="02020603050405020304" pitchFamily="18" charset="0"/>
                                                </a:rPr>
                                                <m:t>𝑛𝑗</m:t>
                                              </m:r>
                                            </m:sub>
                                          </m:sSub>
                                        </m:e>
                                      </m:d>
                                    </m:e>
                                    <m:sup>
                                      <m:r>
                                        <a:rPr lang="en-US" sz="2400" i="1">
                                          <a:solidFill>
                                            <a:schemeClr val="tx1"/>
                                          </a:solidFill>
                                          <a:latin typeface="Cambria Math" panose="02040503050406030204" pitchFamily="18" charset="0"/>
                                          <a:cs typeface="Times New Roman" panose="02020603050405020304" pitchFamily="18" charset="0"/>
                                        </a:rPr>
                                        <m:t>2</m:t>
                                      </m:r>
                                    </m:sup>
                                  </m:sSup>
                                </m:num>
                                <m:den>
                                  <m:sSubSup>
                                    <m:sSubSupPr>
                                      <m:ctrlPr>
                                        <a:rPr lang="en-US" sz="2400" b="0" i="1" smtClean="0">
                                          <a:solidFill>
                                            <a:schemeClr val="tx1"/>
                                          </a:solidFill>
                                          <a:latin typeface="Cambria Math" panose="02040503050406030204" pitchFamily="18" charset="0"/>
                                          <a:cs typeface="Times New Roman" panose="02020603050405020304" pitchFamily="18" charset="0"/>
                                        </a:rPr>
                                      </m:ctrlPr>
                                    </m:sSubSupPr>
                                    <m:e>
                                      <m:r>
                                        <a:rPr lang="en-US" sz="2400" b="0" i="1" smtClean="0">
                                          <a:solidFill>
                                            <a:schemeClr val="tx1"/>
                                          </a:solidFill>
                                          <a:latin typeface="Cambria Math" panose="02040503050406030204" pitchFamily="18" charset="0"/>
                                          <a:cs typeface="Times New Roman" panose="02020603050405020304" pitchFamily="18" charset="0"/>
                                        </a:rPr>
                                        <m:t>𝜎</m:t>
                                      </m:r>
                                    </m:e>
                                    <m:sub>
                                      <m:r>
                                        <a:rPr lang="en-US" sz="2400" b="0" i="1" smtClean="0">
                                          <a:solidFill>
                                            <a:schemeClr val="tx1"/>
                                          </a:solidFill>
                                          <a:latin typeface="Cambria Math" panose="02040503050406030204" pitchFamily="18" charset="0"/>
                                          <a:cs typeface="Times New Roman" panose="02020603050405020304" pitchFamily="18" charset="0"/>
                                        </a:rPr>
                                        <m:t>𝑛</m:t>
                                      </m:r>
                                    </m:sub>
                                    <m:sup>
                                      <m:r>
                                        <a:rPr lang="en-US" sz="2400" b="0" i="1" smtClean="0">
                                          <a:solidFill>
                                            <a:schemeClr val="tx1"/>
                                          </a:solidFill>
                                          <a:latin typeface="Cambria Math" panose="02040503050406030204" pitchFamily="18" charset="0"/>
                                          <a:cs typeface="Times New Roman" panose="02020603050405020304" pitchFamily="18" charset="0"/>
                                        </a:rPr>
                                        <m:t>2</m:t>
                                      </m:r>
                                    </m:sup>
                                  </m:sSubSup>
                                </m:den>
                              </m:f>
                            </m:e>
                          </m:nary>
                        </m:e>
                      </m:rad>
                    </m:oMath>
                  </m:oMathPara>
                </a14:m>
                <a:endParaRPr lang="en-US" sz="2400" dirty="0">
                  <a:solidFill>
                    <a:schemeClr val="tx1"/>
                  </a:solidFill>
                  <a:cs typeface="Times New Roman" panose="02020603050405020304" pitchFamily="18" charset="0"/>
                </a:endParaRPr>
              </a:p>
              <a:p>
                <a:pPr lvl="2"/>
                <a:r>
                  <a:rPr lang="en-US" sz="2400" dirty="0">
                    <a:solidFill>
                      <a:schemeClr val="tx1"/>
                    </a:solidFill>
                    <a:cs typeface="Times New Roman" panose="02020603050405020304" pitchFamily="18" charset="0"/>
                  </a:rPr>
                  <a:t>Squared distance in variables</a:t>
                </a:r>
              </a:p>
              <a:p>
                <a:pPr lvl="2"/>
                <a:r>
                  <a:rPr lang="en-US" sz="2400" dirty="0">
                    <a:solidFill>
                      <a:schemeClr val="tx1"/>
                    </a:solidFill>
                    <a:cs typeface="Times New Roman" panose="02020603050405020304" pitchFamily="18" charset="0"/>
                  </a:rPr>
                  <a:t>Scaled by variance – units of measurement matter!</a:t>
                </a:r>
              </a:p>
              <a:p>
                <a:pPr lvl="2"/>
                <a:r>
                  <a:rPr lang="en-US" sz="2400" dirty="0">
                    <a:solidFill>
                      <a:schemeClr val="tx1"/>
                    </a:solidFill>
                    <a:cs typeface="Times New Roman" panose="02020603050405020304" pitchFamily="18" charset="0"/>
                  </a:rPr>
                  <a:t>Multiple other options for distance!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0"/>
                <a:ext cx="10591800" cy="5141388"/>
              </a:xfrm>
              <a:blipFill>
                <a:blip r:embed="rId3"/>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1108018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Approximate Matching: Nearest Neighbor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1048999" cy="5141388"/>
              </a:xfrm>
            </p:spPr>
            <p:txBody>
              <a:bodyPr>
                <a:noAutofit/>
              </a:bodyPr>
              <a:lstStyle/>
              <a:p>
                <a:pPr lvl="1"/>
                <a:r>
                  <a:rPr lang="en-US" sz="2400" dirty="0">
                    <a:cs typeface="Times New Roman" panose="02020603050405020304" pitchFamily="18" charset="0"/>
                  </a:rPr>
                  <a:t>When exact matches aren’t possible, rely on </a:t>
                </a:r>
                <a:r>
                  <a:rPr lang="en-US" sz="2400" b="1" dirty="0">
                    <a:solidFill>
                      <a:schemeClr val="accent2">
                        <a:lumMod val="75000"/>
                      </a:schemeClr>
                    </a:solidFill>
                    <a:cs typeface="Times New Roman" panose="02020603050405020304" pitchFamily="18" charset="0"/>
                  </a:rPr>
                  <a:t>collection of neighbors</a:t>
                </a:r>
              </a:p>
              <a:p>
                <a:pPr lvl="1"/>
                <a:r>
                  <a:rPr lang="en-US" sz="2400" dirty="0">
                    <a:solidFill>
                      <a:schemeClr val="tx1"/>
                    </a:solidFill>
                    <a:cs typeface="Times New Roman" panose="02020603050405020304" pitchFamily="18" charset="0"/>
                  </a:rPr>
                  <a:t>What does it mean to be a neighbor with multiple variables? </a:t>
                </a:r>
              </a:p>
              <a:p>
                <a:pPr lvl="2"/>
                <a:r>
                  <a:rPr lang="en-US" sz="2400" dirty="0">
                    <a:solidFill>
                      <a:schemeClr val="tx1"/>
                    </a:solidFill>
                    <a:cs typeface="Times New Roman" panose="02020603050405020304" pitchFamily="18" charset="0"/>
                  </a:rPr>
                  <a:t>Need a measure of </a:t>
                </a:r>
                <a:r>
                  <a:rPr lang="en-US" sz="2400" b="1" dirty="0">
                    <a:solidFill>
                      <a:schemeClr val="accent2">
                        <a:lumMod val="75000"/>
                      </a:schemeClr>
                    </a:solidFill>
                    <a:cs typeface="Times New Roman" panose="02020603050405020304" pitchFamily="18" charset="0"/>
                  </a:rPr>
                  <a:t>distance</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across multiple variables: </a:t>
                </a:r>
                <a:endParaRPr lang="en-US" sz="2400" b="1" dirty="0">
                  <a:solidFill>
                    <a:schemeClr val="tx1"/>
                  </a:solidFill>
                  <a:cs typeface="Times New Roman" panose="02020603050405020304" pitchFamily="18" charset="0"/>
                </a:endParaRPr>
              </a:p>
              <a:p>
                <a:pPr marL="548640" lvl="2" indent="0">
                  <a:buNone/>
                </a:pPr>
                <a14:m>
                  <m:oMathPara xmlns:m="http://schemas.openxmlformats.org/officeDocument/2006/math">
                    <m:oMathParaPr>
                      <m:jc m:val="centerGroup"/>
                    </m:oMathParaPr>
                    <m:oMath xmlns:m="http://schemas.openxmlformats.org/officeDocument/2006/math">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𝑋</m:t>
                                  </m:r>
                                </m:e>
                                <m:sub>
                                  <m:r>
                                    <a:rPr lang="en-US" sz="2400" b="0" i="1" smtClean="0">
                                      <a:solidFill>
                                        <a:schemeClr val="tx1"/>
                                      </a:solidFill>
                                      <a:latin typeface="Cambria Math" panose="02040503050406030204" pitchFamily="18" charset="0"/>
                                      <a:cs typeface="Times New Roman" panose="02020603050405020304" pitchFamily="18" charset="0"/>
                                    </a:rPr>
                                    <m:t>𝑖</m:t>
                                  </m:r>
                                </m:sub>
                              </m:sSub>
                              <m:r>
                                <a:rPr lang="en-US" sz="2400" b="0" i="1" smtClean="0">
                                  <a:solidFill>
                                    <a:schemeClr val="tx1"/>
                                  </a:solidFill>
                                  <a:latin typeface="Cambria Math" panose="02040503050406030204" pitchFamily="18" charset="0"/>
                                  <a:cs typeface="Times New Roman" panose="02020603050405020304" pitchFamily="18" charset="0"/>
                                </a:rPr>
                                <m:t>−</m:t>
                              </m:r>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𝑋</m:t>
                                  </m:r>
                                </m:e>
                                <m:sub>
                                  <m:r>
                                    <a:rPr lang="en-US" sz="2400" b="0" i="1" smtClean="0">
                                      <a:solidFill>
                                        <a:schemeClr val="tx1"/>
                                      </a:solidFill>
                                      <a:latin typeface="Cambria Math" panose="02040503050406030204" pitchFamily="18" charset="0"/>
                                      <a:cs typeface="Times New Roman" panose="02020603050405020304" pitchFamily="18" charset="0"/>
                                    </a:rPr>
                                    <m:t>𝑗</m:t>
                                  </m:r>
                                </m:sub>
                              </m:sSub>
                            </m:e>
                          </m:d>
                        </m:e>
                      </m:d>
                      <m:r>
                        <a:rPr lang="en-US" sz="2400" b="0" i="1" smtClean="0">
                          <a:solidFill>
                            <a:schemeClr val="tx1"/>
                          </a:solidFill>
                          <a:latin typeface="Cambria Math" panose="02040503050406030204" pitchFamily="18" charset="0"/>
                          <a:cs typeface="Times New Roman" panose="02020603050405020304" pitchFamily="18" charset="0"/>
                        </a:rPr>
                        <m:t>=</m:t>
                      </m:r>
                      <m:rad>
                        <m:radPr>
                          <m:degHide m:val="on"/>
                          <m:ctrlPr>
                            <a:rPr lang="en-US" sz="2400" b="0" i="1" smtClean="0">
                              <a:solidFill>
                                <a:schemeClr val="tx1"/>
                              </a:solidFill>
                              <a:latin typeface="Cambria Math" panose="02040503050406030204" pitchFamily="18" charset="0"/>
                              <a:cs typeface="Times New Roman" panose="02020603050405020304" pitchFamily="18" charset="0"/>
                            </a:rPr>
                          </m:ctrlPr>
                        </m:radPr>
                        <m:deg/>
                        <m:e>
                          <m:nary>
                            <m:naryPr>
                              <m:chr m:val="∑"/>
                              <m:ctrlPr>
                                <a:rPr lang="en-US" sz="2400" i="1">
                                  <a:solidFill>
                                    <a:schemeClr val="tx1"/>
                                  </a:solidFill>
                                  <a:latin typeface="Cambria Math" panose="02040503050406030204" pitchFamily="18" charset="0"/>
                                  <a:cs typeface="Times New Roman" panose="02020603050405020304" pitchFamily="18" charset="0"/>
                                </a:rPr>
                              </m:ctrlPr>
                            </m:naryPr>
                            <m:sub>
                              <m:r>
                                <a:rPr lang="en-US" sz="2400" i="1">
                                  <a:solidFill>
                                    <a:schemeClr val="tx1"/>
                                  </a:solidFill>
                                  <a:latin typeface="Cambria Math" panose="02040503050406030204" pitchFamily="18" charset="0"/>
                                  <a:cs typeface="Times New Roman" panose="02020603050405020304" pitchFamily="18" charset="0"/>
                                </a:rPr>
                                <m:t>𝑛</m:t>
                              </m:r>
                              <m:r>
                                <a:rPr lang="en-US" sz="2400" i="1">
                                  <a:solidFill>
                                    <a:schemeClr val="tx1"/>
                                  </a:solidFill>
                                  <a:latin typeface="Cambria Math" panose="02040503050406030204" pitchFamily="18" charset="0"/>
                                  <a:cs typeface="Times New Roman" panose="02020603050405020304" pitchFamily="18" charset="0"/>
                                </a:rPr>
                                <m:t>=1</m:t>
                              </m:r>
                            </m:sub>
                            <m:sup>
                              <m:r>
                                <a:rPr lang="en-US" sz="2400" i="1">
                                  <a:solidFill>
                                    <a:schemeClr val="tx1"/>
                                  </a:solidFill>
                                  <a:latin typeface="Cambria Math" panose="02040503050406030204" pitchFamily="18" charset="0"/>
                                  <a:cs typeface="Times New Roman" panose="02020603050405020304" pitchFamily="18" charset="0"/>
                                </a:rPr>
                                <m:t>𝑘</m:t>
                              </m:r>
                            </m:sup>
                            <m:e>
                              <m:f>
                                <m:fPr>
                                  <m:ctrlPr>
                                    <a:rPr lang="en-US" sz="2400" b="0" i="1" smtClean="0">
                                      <a:solidFill>
                                        <a:schemeClr val="tx1"/>
                                      </a:solidFill>
                                      <a:latin typeface="Cambria Math" panose="02040503050406030204" pitchFamily="18" charset="0"/>
                                      <a:cs typeface="Times New Roman" panose="02020603050405020304" pitchFamily="18" charset="0"/>
                                    </a:rPr>
                                  </m:ctrlPr>
                                </m:fPr>
                                <m:num>
                                  <m:sSup>
                                    <m:sSupPr>
                                      <m:ctrlPr>
                                        <a:rPr lang="en-US" sz="2400" i="1">
                                          <a:solidFill>
                                            <a:schemeClr val="tx1"/>
                                          </a:solidFill>
                                          <a:latin typeface="Cambria Math" panose="02040503050406030204" pitchFamily="18" charset="0"/>
                                          <a:cs typeface="Times New Roman" panose="02020603050405020304" pitchFamily="18" charset="0"/>
                                        </a:rPr>
                                      </m:ctrlPr>
                                    </m:sSupPr>
                                    <m:e>
                                      <m:d>
                                        <m:dPr>
                                          <m:ctrlPr>
                                            <a:rPr lang="en-US" sz="2400" i="1">
                                              <a:solidFill>
                                                <a:schemeClr val="tx1"/>
                                              </a:solidFill>
                                              <a:latin typeface="Cambria Math" panose="02040503050406030204" pitchFamily="18" charset="0"/>
                                              <a:cs typeface="Times New Roman" panose="02020603050405020304" pitchFamily="18" charset="0"/>
                                            </a:rPr>
                                          </m:ctrlPr>
                                        </m:dPr>
                                        <m:e>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𝑋</m:t>
                                              </m:r>
                                            </m:e>
                                            <m:sub>
                                              <m:r>
                                                <a:rPr lang="en-US" sz="2400" i="1">
                                                  <a:solidFill>
                                                    <a:schemeClr val="tx1"/>
                                                  </a:solidFill>
                                                  <a:latin typeface="Cambria Math" panose="02040503050406030204" pitchFamily="18" charset="0"/>
                                                  <a:cs typeface="Times New Roman" panose="02020603050405020304" pitchFamily="18" charset="0"/>
                                                </a:rPr>
                                                <m:t>𝑛𝑖</m:t>
                                              </m:r>
                                            </m:sub>
                                          </m:sSub>
                                          <m:r>
                                            <a:rPr lang="en-US" sz="2400" i="1">
                                              <a:solidFill>
                                                <a:schemeClr val="tx1"/>
                                              </a:solidFill>
                                              <a:latin typeface="Cambria Math" panose="02040503050406030204" pitchFamily="18" charset="0"/>
                                              <a:cs typeface="Times New Roman" panose="02020603050405020304" pitchFamily="18" charset="0"/>
                                            </a:rPr>
                                            <m:t>−</m:t>
                                          </m:r>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𝑋</m:t>
                                              </m:r>
                                            </m:e>
                                            <m:sub>
                                              <m:r>
                                                <a:rPr lang="en-US" sz="2400" i="1">
                                                  <a:solidFill>
                                                    <a:schemeClr val="tx1"/>
                                                  </a:solidFill>
                                                  <a:latin typeface="Cambria Math" panose="02040503050406030204" pitchFamily="18" charset="0"/>
                                                  <a:cs typeface="Times New Roman" panose="02020603050405020304" pitchFamily="18" charset="0"/>
                                                </a:rPr>
                                                <m:t>𝑛𝑗</m:t>
                                              </m:r>
                                            </m:sub>
                                          </m:sSub>
                                        </m:e>
                                      </m:d>
                                    </m:e>
                                    <m:sup>
                                      <m:r>
                                        <a:rPr lang="en-US" sz="2400" i="1">
                                          <a:solidFill>
                                            <a:schemeClr val="tx1"/>
                                          </a:solidFill>
                                          <a:latin typeface="Cambria Math" panose="02040503050406030204" pitchFamily="18" charset="0"/>
                                          <a:cs typeface="Times New Roman" panose="02020603050405020304" pitchFamily="18" charset="0"/>
                                        </a:rPr>
                                        <m:t>2</m:t>
                                      </m:r>
                                    </m:sup>
                                  </m:sSup>
                                </m:num>
                                <m:den>
                                  <m:sSubSup>
                                    <m:sSubSupPr>
                                      <m:ctrlPr>
                                        <a:rPr lang="en-US" sz="2400" b="0" i="1" smtClean="0">
                                          <a:solidFill>
                                            <a:schemeClr val="tx1"/>
                                          </a:solidFill>
                                          <a:latin typeface="Cambria Math" panose="02040503050406030204" pitchFamily="18" charset="0"/>
                                          <a:cs typeface="Times New Roman" panose="02020603050405020304" pitchFamily="18" charset="0"/>
                                        </a:rPr>
                                      </m:ctrlPr>
                                    </m:sSubSupPr>
                                    <m:e>
                                      <m:r>
                                        <a:rPr lang="en-US" sz="2400" b="0" i="1" smtClean="0">
                                          <a:solidFill>
                                            <a:schemeClr val="tx1"/>
                                          </a:solidFill>
                                          <a:latin typeface="Cambria Math" panose="02040503050406030204" pitchFamily="18" charset="0"/>
                                          <a:cs typeface="Times New Roman" panose="02020603050405020304" pitchFamily="18" charset="0"/>
                                        </a:rPr>
                                        <m:t>𝜎</m:t>
                                      </m:r>
                                    </m:e>
                                    <m:sub>
                                      <m:r>
                                        <a:rPr lang="en-US" sz="2400" b="0" i="1" smtClean="0">
                                          <a:solidFill>
                                            <a:schemeClr val="tx1"/>
                                          </a:solidFill>
                                          <a:latin typeface="Cambria Math" panose="02040503050406030204" pitchFamily="18" charset="0"/>
                                          <a:cs typeface="Times New Roman" panose="02020603050405020304" pitchFamily="18" charset="0"/>
                                        </a:rPr>
                                        <m:t>𝑛</m:t>
                                      </m:r>
                                    </m:sub>
                                    <m:sup>
                                      <m:r>
                                        <a:rPr lang="en-US" sz="2400" b="0" i="1" smtClean="0">
                                          <a:solidFill>
                                            <a:schemeClr val="tx1"/>
                                          </a:solidFill>
                                          <a:latin typeface="Cambria Math" panose="02040503050406030204" pitchFamily="18" charset="0"/>
                                          <a:cs typeface="Times New Roman" panose="02020603050405020304" pitchFamily="18" charset="0"/>
                                        </a:rPr>
                                        <m:t>2</m:t>
                                      </m:r>
                                    </m:sup>
                                  </m:sSubSup>
                                </m:den>
                              </m:f>
                            </m:e>
                          </m:nary>
                        </m:e>
                      </m:rad>
                    </m:oMath>
                  </m:oMathPara>
                </a14:m>
                <a:endParaRPr lang="en-US" sz="2400" dirty="0">
                  <a:solidFill>
                    <a:schemeClr val="tx1"/>
                  </a:solidFill>
                  <a:cs typeface="Times New Roman" panose="02020603050405020304" pitchFamily="18" charset="0"/>
                </a:endParaRPr>
              </a:p>
              <a:p>
                <a:pPr lvl="2"/>
                <a:r>
                  <a:rPr lang="en-US" sz="2400" dirty="0">
                    <a:solidFill>
                      <a:schemeClr val="tx1"/>
                    </a:solidFill>
                    <a:cs typeface="Times New Roman" panose="02020603050405020304" pitchFamily="18" charset="0"/>
                  </a:rPr>
                  <a:t>Squared distance in variables</a:t>
                </a:r>
              </a:p>
              <a:p>
                <a:pPr lvl="2"/>
                <a:r>
                  <a:rPr lang="en-US" sz="2400" dirty="0">
                    <a:solidFill>
                      <a:schemeClr val="tx1"/>
                    </a:solidFill>
                    <a:cs typeface="Times New Roman" panose="02020603050405020304" pitchFamily="18" charset="0"/>
                  </a:rPr>
                  <a:t>Scaled by variance – units of measurement matter!</a:t>
                </a:r>
              </a:p>
              <a:p>
                <a:pPr lvl="2"/>
                <a:r>
                  <a:rPr lang="en-US" sz="2400" dirty="0">
                    <a:solidFill>
                      <a:schemeClr val="tx1"/>
                    </a:solidFill>
                    <a:cs typeface="Times New Roman" panose="02020603050405020304" pitchFamily="18" charset="0"/>
                  </a:rPr>
                  <a:t>Multiple other options for distance!</a:t>
                </a:r>
              </a:p>
              <a:p>
                <a:pPr lvl="2"/>
                <a:endParaRPr lang="en-US" sz="2400"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Based on distance, 1 observation can be matched to </a:t>
                </a:r>
                <a:r>
                  <a:rPr lang="en-US" sz="2400" b="1" dirty="0">
                    <a:solidFill>
                      <a:schemeClr val="accent2">
                        <a:lumMod val="75000"/>
                      </a:schemeClr>
                    </a:solidFill>
                    <a:cs typeface="Times New Roman" panose="02020603050405020304" pitchFamily="18" charset="0"/>
                  </a:rPr>
                  <a:t>K best approximations</a:t>
                </a:r>
                <a:endParaRPr lang="en-US" sz="2400"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1048999" cy="5141388"/>
              </a:xfrm>
              <a:blipFill>
                <a:blip r:embed="rId3"/>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33389524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274320" lvl="1"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CBEA8DA-3A88-6871-8F0A-A74B4B4F3A14}"/>
              </a:ext>
            </a:extLst>
          </p:cNvPr>
          <p:cNvPicPr>
            <a:picLocks noChangeAspect="1"/>
          </p:cNvPicPr>
          <p:nvPr/>
        </p:nvPicPr>
        <p:blipFill>
          <a:blip r:embed="rId2"/>
          <a:stretch>
            <a:fillRect/>
          </a:stretch>
        </p:blipFill>
        <p:spPr>
          <a:xfrm>
            <a:off x="1143000" y="1055915"/>
            <a:ext cx="8229600" cy="5183769"/>
          </a:xfrm>
          <a:prstGeom prst="rect">
            <a:avLst/>
          </a:prstGeom>
        </p:spPr>
      </p:pic>
    </p:spTree>
    <p:extLst>
      <p:ext uri="{BB962C8B-B14F-4D97-AF65-F5344CB8AC3E}">
        <p14:creationId xmlns:p14="http://schemas.microsoft.com/office/powerpoint/2010/main" val="10740165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274320" lvl="1"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CBEA8DA-3A88-6871-8F0A-A74B4B4F3A14}"/>
              </a:ext>
            </a:extLst>
          </p:cNvPr>
          <p:cNvPicPr>
            <a:picLocks noChangeAspect="1"/>
          </p:cNvPicPr>
          <p:nvPr/>
        </p:nvPicPr>
        <p:blipFill>
          <a:blip r:embed="rId3"/>
          <a:stretch>
            <a:fillRect/>
          </a:stretch>
        </p:blipFill>
        <p:spPr>
          <a:xfrm>
            <a:off x="1143000" y="1055915"/>
            <a:ext cx="8229600" cy="5183769"/>
          </a:xfrm>
          <a:prstGeom prst="rect">
            <a:avLst/>
          </a:prstGeom>
        </p:spPr>
      </p:pic>
      <p:sp>
        <p:nvSpPr>
          <p:cNvPr id="5" name="Oval 4">
            <a:extLst>
              <a:ext uri="{FF2B5EF4-FFF2-40B4-BE49-F238E27FC236}">
                <a16:creationId xmlns:a16="http://schemas.microsoft.com/office/drawing/2014/main" id="{E2872A60-B183-F7A5-42D7-4151FD8511B2}"/>
              </a:ext>
            </a:extLst>
          </p:cNvPr>
          <p:cNvSpPr/>
          <p:nvPr/>
        </p:nvSpPr>
        <p:spPr>
          <a:xfrm>
            <a:off x="5638800" y="3733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06438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274320" lvl="1"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CBEA8DA-3A88-6871-8F0A-A74B4B4F3A14}"/>
              </a:ext>
            </a:extLst>
          </p:cNvPr>
          <p:cNvPicPr>
            <a:picLocks noChangeAspect="1"/>
          </p:cNvPicPr>
          <p:nvPr/>
        </p:nvPicPr>
        <p:blipFill>
          <a:blip r:embed="rId3"/>
          <a:stretch>
            <a:fillRect/>
          </a:stretch>
        </p:blipFill>
        <p:spPr>
          <a:xfrm>
            <a:off x="1143000" y="1055915"/>
            <a:ext cx="8229600" cy="5183769"/>
          </a:xfrm>
          <a:prstGeom prst="rect">
            <a:avLst/>
          </a:prstGeom>
        </p:spPr>
      </p:pic>
      <p:sp>
        <p:nvSpPr>
          <p:cNvPr id="5" name="Oval 4">
            <a:extLst>
              <a:ext uri="{FF2B5EF4-FFF2-40B4-BE49-F238E27FC236}">
                <a16:creationId xmlns:a16="http://schemas.microsoft.com/office/drawing/2014/main" id="{E2872A60-B183-F7A5-42D7-4151FD8511B2}"/>
              </a:ext>
            </a:extLst>
          </p:cNvPr>
          <p:cNvSpPr/>
          <p:nvPr/>
        </p:nvSpPr>
        <p:spPr>
          <a:xfrm>
            <a:off x="5638800" y="3733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8F8B06-3A00-FF42-44E1-457EEC8210AB}"/>
              </a:ext>
            </a:extLst>
          </p:cNvPr>
          <p:cNvSpPr/>
          <p:nvPr/>
        </p:nvSpPr>
        <p:spPr>
          <a:xfrm>
            <a:off x="5402580" y="3493770"/>
            <a:ext cx="548640" cy="5486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5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274320" lvl="1"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CBEA8DA-3A88-6871-8F0A-A74B4B4F3A14}"/>
              </a:ext>
            </a:extLst>
          </p:cNvPr>
          <p:cNvPicPr>
            <a:picLocks noChangeAspect="1"/>
          </p:cNvPicPr>
          <p:nvPr/>
        </p:nvPicPr>
        <p:blipFill>
          <a:blip r:embed="rId3"/>
          <a:stretch>
            <a:fillRect/>
          </a:stretch>
        </p:blipFill>
        <p:spPr>
          <a:xfrm>
            <a:off x="1143000" y="1055915"/>
            <a:ext cx="8229600" cy="5183769"/>
          </a:xfrm>
          <a:prstGeom prst="rect">
            <a:avLst/>
          </a:prstGeom>
        </p:spPr>
      </p:pic>
      <p:sp>
        <p:nvSpPr>
          <p:cNvPr id="5" name="Oval 4">
            <a:extLst>
              <a:ext uri="{FF2B5EF4-FFF2-40B4-BE49-F238E27FC236}">
                <a16:creationId xmlns:a16="http://schemas.microsoft.com/office/drawing/2014/main" id="{E2872A60-B183-F7A5-42D7-4151FD8511B2}"/>
              </a:ext>
            </a:extLst>
          </p:cNvPr>
          <p:cNvSpPr/>
          <p:nvPr/>
        </p:nvSpPr>
        <p:spPr>
          <a:xfrm>
            <a:off x="5638800" y="3733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8F8B06-3A00-FF42-44E1-457EEC8210AB}"/>
              </a:ext>
            </a:extLst>
          </p:cNvPr>
          <p:cNvSpPr/>
          <p:nvPr/>
        </p:nvSpPr>
        <p:spPr>
          <a:xfrm>
            <a:off x="4991100" y="3086100"/>
            <a:ext cx="1371600" cy="1371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0257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Types of Significance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1" y="1066801"/>
            <a:ext cx="10744200" cy="5141388"/>
          </a:xfrm>
        </p:spPr>
        <p:txBody>
          <a:bodyPr>
            <a:normAutofit/>
          </a:bodyPr>
          <a:lstStyle/>
          <a:p>
            <a:pPr marL="274320" lvl="1" indent="0">
              <a:buNone/>
            </a:pPr>
            <a:r>
              <a:rPr lang="en-US" sz="2800" b="1" dirty="0">
                <a:solidFill>
                  <a:schemeClr val="accent3">
                    <a:lumMod val="75000"/>
                  </a:schemeClr>
                </a:solidFill>
                <a:cs typeface="Times New Roman" panose="02020603050405020304" pitchFamily="18" charset="0"/>
              </a:rPr>
              <a:t>What does significance mean in a </a:t>
            </a:r>
            <a:r>
              <a:rPr lang="en-US" sz="2800" b="1" dirty="0" err="1">
                <a:solidFill>
                  <a:schemeClr val="accent3">
                    <a:lumMod val="75000"/>
                  </a:schemeClr>
                </a:solidFill>
                <a:cs typeface="Times New Roman" panose="02020603050405020304" pitchFamily="18" charset="0"/>
              </a:rPr>
              <a:t>regresion</a:t>
            </a:r>
            <a:r>
              <a:rPr lang="en-US" sz="2800" b="1" dirty="0">
                <a:solidFill>
                  <a:schemeClr val="accent3">
                    <a:lumMod val="75000"/>
                  </a:schemeClr>
                </a:solidFill>
                <a:cs typeface="Times New Roman" panose="02020603050405020304" pitchFamily="18" charset="0"/>
              </a:rPr>
              <a:t>?</a:t>
            </a:r>
          </a:p>
          <a:p>
            <a:pPr lvl="1"/>
            <a:r>
              <a:rPr lang="en-US" sz="2400" dirty="0">
                <a:solidFill>
                  <a:schemeClr val="tx1"/>
                </a:solidFill>
                <a:cs typeface="Times New Roman" panose="02020603050405020304" pitchFamily="18" charset="0"/>
              </a:rPr>
              <a:t>Something that isn’t significant isn’t wrong – just insignificant</a:t>
            </a:r>
          </a:p>
          <a:p>
            <a:pPr lvl="2"/>
            <a:r>
              <a:rPr lang="en-US" sz="2400" dirty="0">
                <a:solidFill>
                  <a:schemeClr val="tx1"/>
                </a:solidFill>
                <a:cs typeface="Times New Roman" panose="02020603050405020304" pitchFamily="18" charset="0"/>
              </a:rPr>
              <a:t>Precise nulls are of research interest</a:t>
            </a:r>
          </a:p>
          <a:p>
            <a:pPr lvl="2"/>
            <a:r>
              <a:rPr lang="en-US" sz="2400" dirty="0">
                <a:solidFill>
                  <a:schemeClr val="tx1"/>
                </a:solidFill>
                <a:cs typeface="Times New Roman" panose="02020603050405020304" pitchFamily="18" charset="0"/>
              </a:rPr>
              <a:t>A model should </a:t>
            </a:r>
            <a:r>
              <a:rPr lang="en-US" sz="2400" b="1" dirty="0">
                <a:solidFill>
                  <a:schemeClr val="tx1"/>
                </a:solidFill>
                <a:cs typeface="Times New Roman" panose="02020603050405020304" pitchFamily="18" charset="0"/>
              </a:rPr>
              <a:t>never </a:t>
            </a:r>
            <a:r>
              <a:rPr lang="en-US" sz="2400" dirty="0">
                <a:solidFill>
                  <a:schemeClr val="tx1"/>
                </a:solidFill>
                <a:cs typeface="Times New Roman" panose="02020603050405020304" pitchFamily="18" charset="0"/>
              </a:rPr>
              <a:t>be modified </a:t>
            </a:r>
            <a:r>
              <a:rPr lang="en-US" sz="2400" i="1" dirty="0">
                <a:solidFill>
                  <a:schemeClr val="tx1"/>
                </a:solidFill>
                <a:cs typeface="Times New Roman" panose="02020603050405020304" pitchFamily="18" charset="0"/>
              </a:rPr>
              <a:t>ex-post </a:t>
            </a:r>
            <a:r>
              <a:rPr lang="en-US" sz="2400" dirty="0">
                <a:solidFill>
                  <a:schemeClr val="tx1"/>
                </a:solidFill>
                <a:cs typeface="Times New Roman" panose="02020603050405020304" pitchFamily="18" charset="0"/>
              </a:rPr>
              <a:t>to obtain significant results!</a:t>
            </a:r>
          </a:p>
          <a:p>
            <a:pPr lvl="1"/>
            <a:r>
              <a:rPr lang="en-US" sz="2400" dirty="0">
                <a:solidFill>
                  <a:schemeClr val="tx1"/>
                </a:solidFill>
                <a:cs typeface="Times New Roman" panose="02020603050405020304" pitchFamily="18" charset="0"/>
              </a:rPr>
              <a:t>One test is rarely sufficient to come to a conclusion</a:t>
            </a:r>
          </a:p>
          <a:p>
            <a:pPr lvl="2"/>
            <a:r>
              <a:rPr lang="en-US" sz="2400" dirty="0">
                <a:solidFill>
                  <a:schemeClr val="tx1"/>
                </a:solidFill>
                <a:cs typeface="Times New Roman" panose="02020603050405020304" pitchFamily="18" charset="0"/>
              </a:rPr>
              <a:t>This is why economics papers are typically 50+ pages plus</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appendix</a:t>
            </a: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p:spTree>
    <p:extLst>
      <p:ext uri="{BB962C8B-B14F-4D97-AF65-F5344CB8AC3E}">
        <p14:creationId xmlns:p14="http://schemas.microsoft.com/office/powerpoint/2010/main" val="33031674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 in Practice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237AF9E-7447-969B-46EC-461FC8693B8E}"/>
                  </a:ext>
                </a:extLst>
              </p:cNvPr>
              <p:cNvSpPr>
                <a:spLocks noGrp="1"/>
              </p:cNvSpPr>
              <p:nvPr>
                <p:ph idx="1"/>
              </p:nvPr>
            </p:nvSpPr>
            <p:spPr>
              <a:xfrm>
                <a:off x="609600" y="853440"/>
                <a:ext cx="10439400" cy="5326697"/>
              </a:xfrm>
            </p:spPr>
            <p:txBody>
              <a:bodyPr>
                <a:normAutofit/>
              </a:bodyPr>
              <a:lstStyle/>
              <a:p>
                <a:r>
                  <a:rPr lang="en-US" sz="2400" dirty="0"/>
                  <a:t>Estimate propensity score for each individual: </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𝐵𝑒𝑛𝑒𝑓𝑖𝑡</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r>
                            <a:rPr lang="en-US" sz="2400" b="0" i="1" smtClean="0">
                              <a:latin typeface="Cambria Math" panose="02040503050406030204" pitchFamily="18" charset="0"/>
                            </a:rPr>
                            <m:t>)</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𝛽</m:t>
                          </m:r>
                        </m:e>
                      </m:acc>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𝜀</m:t>
                          </m:r>
                        </m:e>
                        <m:sub>
                          <m:r>
                            <a:rPr lang="en-US" sz="2400" b="0" i="1" smtClean="0">
                              <a:latin typeface="Cambria Math" panose="02040503050406030204" pitchFamily="18" charset="0"/>
                            </a:rPr>
                            <m:t>𝑖</m:t>
                          </m:r>
                        </m:sub>
                      </m:sSub>
                    </m:oMath>
                  </m:oMathPara>
                </a14:m>
                <a:endParaRPr lang="en-US" sz="2400" b="0" dirty="0"/>
              </a:p>
              <a:p>
                <a:pPr lvl="1"/>
                <a:r>
                  <a:rPr lang="en-US" sz="2200" dirty="0"/>
                  <a:t>What goes in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𝑖</m:t>
                        </m:r>
                      </m:sub>
                    </m:sSub>
                  </m:oMath>
                </a14:m>
                <a:r>
                  <a:rPr lang="en-US" sz="2200" dirty="0"/>
                  <a:t>? Are they good controls? Bad controls?</a:t>
                </a:r>
              </a:p>
              <a:p>
                <a:pPr lvl="1"/>
                <a:r>
                  <a:rPr lang="en-US" sz="2200" dirty="0"/>
                  <a:t>Is there anything missing that should be included? </a:t>
                </a:r>
              </a:p>
            </p:txBody>
          </p:sp>
        </mc:Choice>
        <mc:Fallback xmlns="">
          <p:sp>
            <p:nvSpPr>
              <p:cNvPr id="4" name="Content Placeholder 3">
                <a:extLst>
                  <a:ext uri="{FF2B5EF4-FFF2-40B4-BE49-F238E27FC236}">
                    <a16:creationId xmlns:a16="http://schemas.microsoft.com/office/drawing/2014/main" id="{2237AF9E-7447-969B-46EC-461FC8693B8E}"/>
                  </a:ext>
                </a:extLst>
              </p:cNvPr>
              <p:cNvSpPr>
                <a:spLocks noGrp="1" noRot="1" noChangeAspect="1" noMove="1" noResize="1" noEditPoints="1" noAdjustHandles="1" noChangeArrowheads="1" noChangeShapeType="1" noTextEdit="1"/>
              </p:cNvSpPr>
              <p:nvPr>
                <p:ph idx="1"/>
              </p:nvPr>
            </p:nvSpPr>
            <p:spPr>
              <a:xfrm>
                <a:off x="609600" y="853440"/>
                <a:ext cx="10439400" cy="5326697"/>
              </a:xfrm>
              <a:blipFill>
                <a:blip r:embed="rId3"/>
                <a:stretch>
                  <a:fillRect l="-409" t="-125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550962B-C4BE-A5E0-C5EB-B9030B8984CF}"/>
              </a:ext>
            </a:extLst>
          </p:cNvPr>
          <p:cNvPicPr>
            <a:picLocks noChangeAspect="1"/>
          </p:cNvPicPr>
          <p:nvPr/>
        </p:nvPicPr>
        <p:blipFill>
          <a:blip r:embed="rId4"/>
          <a:stretch>
            <a:fillRect/>
          </a:stretch>
        </p:blipFill>
        <p:spPr>
          <a:xfrm>
            <a:off x="533400" y="2776372"/>
            <a:ext cx="8167187" cy="3243428"/>
          </a:xfrm>
          <a:prstGeom prst="rect">
            <a:avLst/>
          </a:prstGeom>
        </p:spPr>
      </p:pic>
      <p:sp>
        <p:nvSpPr>
          <p:cNvPr id="3" name="TextBox 2">
            <a:extLst>
              <a:ext uri="{FF2B5EF4-FFF2-40B4-BE49-F238E27FC236}">
                <a16:creationId xmlns:a16="http://schemas.microsoft.com/office/drawing/2014/main" id="{F8CB2F5E-3C41-73E8-A8BB-21DE9415AC8F}"/>
              </a:ext>
            </a:extLst>
          </p:cNvPr>
          <p:cNvSpPr txBox="1"/>
          <p:nvPr/>
        </p:nvSpPr>
        <p:spPr>
          <a:xfrm>
            <a:off x="6605087" y="2031684"/>
            <a:ext cx="4343400" cy="3139321"/>
          </a:xfrm>
          <a:prstGeom prst="rect">
            <a:avLst/>
          </a:prstGeom>
          <a:solidFill>
            <a:schemeClr val="accent2"/>
          </a:solidFill>
          <a:ln>
            <a:solidFill>
              <a:schemeClr val="accent1"/>
            </a:solidFill>
          </a:ln>
        </p:spPr>
        <p:txBody>
          <a:bodyPr wrap="square" rtlCol="0">
            <a:spAutoFit/>
          </a:bodyPr>
          <a:lstStyle/>
          <a:p>
            <a:pPr marL="457200" indent="-457200">
              <a:buAutoNum type="arabicPeriod"/>
            </a:pPr>
            <a:r>
              <a:rPr lang="en-US" sz="2200" dirty="0">
                <a:latin typeface="Aptos" panose="020B0004020202020204" pitchFamily="34" charset="0"/>
                <a:cs typeface="Aparajita" panose="02020603050405020304" pitchFamily="18" charset="0"/>
              </a:rPr>
              <a:t>Match size of </a:t>
            </a:r>
            <a:r>
              <a:rPr lang="en-US" sz="2200" i="1" dirty="0">
                <a:latin typeface="Aptos" panose="020B0004020202020204" pitchFamily="34" charset="0"/>
                <a:cs typeface="Aparajita" panose="02020603050405020304" pitchFamily="18" charset="0"/>
              </a:rPr>
              <a:t>k </a:t>
            </a:r>
            <a:r>
              <a:rPr lang="en-US" sz="2200" dirty="0">
                <a:latin typeface="Aptos" panose="020B0004020202020204" pitchFamily="34" charset="0"/>
                <a:cs typeface="Aparajita" panose="02020603050405020304" pitchFamily="18" charset="0"/>
              </a:rPr>
              <a:t>neighbors</a:t>
            </a:r>
          </a:p>
          <a:p>
            <a:pPr marL="457200" indent="-457200">
              <a:buAutoNum type="arabicPeriod"/>
            </a:pPr>
            <a:r>
              <a:rPr lang="en-US" sz="2200" dirty="0">
                <a:latin typeface="Aptos" panose="020B0004020202020204" pitchFamily="34" charset="0"/>
                <a:cs typeface="Aparajita" panose="02020603050405020304" pitchFamily="18" charset="0"/>
              </a:rPr>
              <a:t>How were neighbors defined? </a:t>
            </a:r>
            <a:r>
              <a:rPr lang="en-US" sz="2200" b="1" u="sng" dirty="0">
                <a:latin typeface="Aptos" panose="020B0004020202020204" pitchFamily="34" charset="0"/>
                <a:cs typeface="Aparajita" panose="02020603050405020304" pitchFamily="18" charset="0"/>
              </a:rPr>
              <a:t>Predicted</a:t>
            </a:r>
            <a:r>
              <a:rPr lang="en-US" sz="2200" dirty="0">
                <a:latin typeface="Aptos" panose="020B0004020202020204" pitchFamily="34" charset="0"/>
                <a:cs typeface="Aparajita" panose="02020603050405020304" pitchFamily="18" charset="0"/>
              </a:rPr>
              <a:t> Propensity score</a:t>
            </a:r>
          </a:p>
          <a:p>
            <a:pPr marL="457200" indent="-457200">
              <a:buFont typeface="+mj-lt"/>
              <a:buAutoNum type="arabicPeriod"/>
            </a:pPr>
            <a:r>
              <a:rPr lang="en-US" sz="2200" dirty="0">
                <a:latin typeface="Aptos" panose="020B0004020202020204" pitchFamily="34" charset="0"/>
                <a:cs typeface="Aparajita" panose="02020603050405020304" pitchFamily="18" charset="0"/>
              </a:rPr>
              <a:t>How are the propensity scores used? </a:t>
            </a:r>
          </a:p>
          <a:p>
            <a:pPr marL="914400" lvl="1" indent="-457200">
              <a:buFont typeface="Arial" panose="020B0604020202020204" pitchFamily="34" charset="0"/>
              <a:buChar char="•"/>
            </a:pPr>
            <a:r>
              <a:rPr lang="en-US" sz="2200" dirty="0">
                <a:latin typeface="Aptos" panose="020B0004020202020204" pitchFamily="34" charset="0"/>
                <a:cs typeface="Aparajita" panose="02020603050405020304" pitchFamily="18" charset="0"/>
              </a:rPr>
              <a:t>Closest propensity scores within the “caliper” </a:t>
            </a:r>
          </a:p>
          <a:p>
            <a:pPr marL="914400" lvl="1" indent="-457200">
              <a:buFont typeface="Arial" panose="020B0604020202020204" pitchFamily="34" charset="0"/>
              <a:buChar char="•"/>
            </a:pPr>
            <a:r>
              <a:rPr lang="en-US" sz="2200" dirty="0">
                <a:latin typeface="Aptos" panose="020B0004020202020204" pitchFamily="34" charset="0"/>
                <a:cs typeface="Aparajita" panose="02020603050405020304" pitchFamily="18" charset="0"/>
              </a:rPr>
              <a:t>Matching without replacement</a:t>
            </a:r>
          </a:p>
        </p:txBody>
      </p:sp>
    </p:spTree>
    <p:extLst>
      <p:ext uri="{BB962C8B-B14F-4D97-AF65-F5344CB8AC3E}">
        <p14:creationId xmlns:p14="http://schemas.microsoft.com/office/powerpoint/2010/main" val="31258786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happens after we match?</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F11B53F0-F328-3117-B4C9-E521A4A9C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E56557E-CB49-EE71-8BC3-1749666DD47A}"/>
              </a:ext>
            </a:extLst>
          </p:cNvPr>
          <p:cNvPicPr>
            <a:picLocks noChangeAspect="1"/>
          </p:cNvPicPr>
          <p:nvPr/>
        </p:nvPicPr>
        <p:blipFill>
          <a:blip r:embed="rId4"/>
          <a:stretch>
            <a:fillRect/>
          </a:stretch>
        </p:blipFill>
        <p:spPr>
          <a:xfrm>
            <a:off x="792481" y="2664745"/>
            <a:ext cx="10056119" cy="1983455"/>
          </a:xfrm>
          <a:prstGeom prst="rect">
            <a:avLst/>
          </a:prstGeom>
        </p:spPr>
      </p:pic>
      <p:pic>
        <p:nvPicPr>
          <p:cNvPr id="10" name="Picture 9">
            <a:extLst>
              <a:ext uri="{FF2B5EF4-FFF2-40B4-BE49-F238E27FC236}">
                <a16:creationId xmlns:a16="http://schemas.microsoft.com/office/drawing/2014/main" id="{E910168D-EC77-5561-CA12-B1692EEBE5B4}"/>
              </a:ext>
            </a:extLst>
          </p:cNvPr>
          <p:cNvPicPr>
            <a:picLocks noChangeAspect="1"/>
          </p:cNvPicPr>
          <p:nvPr/>
        </p:nvPicPr>
        <p:blipFill>
          <a:blip r:embed="rId5"/>
          <a:stretch>
            <a:fillRect/>
          </a:stretch>
        </p:blipFill>
        <p:spPr>
          <a:xfrm>
            <a:off x="792481" y="992856"/>
            <a:ext cx="9918940" cy="1597944"/>
          </a:xfrm>
          <a:prstGeom prst="rect">
            <a:avLst/>
          </a:prstGeom>
        </p:spPr>
      </p:pic>
    </p:spTree>
    <p:extLst>
      <p:ext uri="{BB962C8B-B14F-4D97-AF65-F5344CB8AC3E}">
        <p14:creationId xmlns:p14="http://schemas.microsoft.com/office/powerpoint/2010/main" val="27364945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happens after we match?</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F11B53F0-F328-3117-B4C9-E521A4A9C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A2DD43-1299-8C5B-9063-E13CD87EDB53}"/>
              </a:ext>
            </a:extLst>
          </p:cNvPr>
          <p:cNvPicPr>
            <a:picLocks noChangeAspect="1"/>
          </p:cNvPicPr>
          <p:nvPr/>
        </p:nvPicPr>
        <p:blipFill>
          <a:blip r:embed="rId4"/>
          <a:stretch>
            <a:fillRect/>
          </a:stretch>
        </p:blipFill>
        <p:spPr>
          <a:xfrm>
            <a:off x="792481" y="992856"/>
            <a:ext cx="9918940" cy="1597944"/>
          </a:xfrm>
          <a:prstGeom prst="rect">
            <a:avLst/>
          </a:prstGeom>
        </p:spPr>
      </p:pic>
      <p:pic>
        <p:nvPicPr>
          <p:cNvPr id="11" name="Picture 10">
            <a:extLst>
              <a:ext uri="{FF2B5EF4-FFF2-40B4-BE49-F238E27FC236}">
                <a16:creationId xmlns:a16="http://schemas.microsoft.com/office/drawing/2014/main" id="{A01D635D-393C-D7C6-67E4-78E7B0B8D3ED}"/>
              </a:ext>
            </a:extLst>
          </p:cNvPr>
          <p:cNvPicPr>
            <a:picLocks noChangeAspect="1"/>
          </p:cNvPicPr>
          <p:nvPr/>
        </p:nvPicPr>
        <p:blipFill>
          <a:blip r:embed="rId5"/>
          <a:stretch>
            <a:fillRect/>
          </a:stretch>
        </p:blipFill>
        <p:spPr>
          <a:xfrm>
            <a:off x="799012" y="2770634"/>
            <a:ext cx="10149214" cy="1725165"/>
          </a:xfrm>
          <a:prstGeom prst="rect">
            <a:avLst/>
          </a:prstGeom>
        </p:spPr>
      </p:pic>
    </p:spTree>
    <p:extLst>
      <p:ext uri="{BB962C8B-B14F-4D97-AF65-F5344CB8AC3E}">
        <p14:creationId xmlns:p14="http://schemas.microsoft.com/office/powerpoint/2010/main" val="22529373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Analyzing a (truly) random experiment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10287000" cy="5141388"/>
          </a:xfrm>
        </p:spPr>
        <p:txBody>
          <a:bodyPr>
            <a:noAutofit/>
          </a:bodyPr>
          <a:lstStyle/>
          <a:p>
            <a:r>
              <a:rPr lang="en-US" sz="2400" dirty="0">
                <a:cs typeface="Times New Roman" panose="02020603050405020304" pitchFamily="18" charset="0"/>
              </a:rPr>
              <a:t>If your treatment is truly randomized, analysis is easy!</a:t>
            </a:r>
            <a:endParaRPr lang="en-US" sz="2400" u="sng" dirty="0">
              <a:cs typeface="Times New Roman" panose="02020603050405020304" pitchFamily="18" charset="0"/>
            </a:endParaRPr>
          </a:p>
          <a:p>
            <a:pPr marL="0" indent="0">
              <a:buNone/>
            </a:pPr>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092CC85F-9BBA-783D-F99C-4ACE69FDA844}"/>
              </a:ext>
            </a:extLst>
          </p:cNvPr>
          <p:cNvPicPr>
            <a:picLocks noChangeAspect="1"/>
          </p:cNvPicPr>
          <p:nvPr/>
        </p:nvPicPr>
        <p:blipFill rotWithShape="1">
          <a:blip r:embed="rId3"/>
          <a:srcRect l="7724" t="41838" r="4622"/>
          <a:stretch/>
        </p:blipFill>
        <p:spPr>
          <a:xfrm>
            <a:off x="1524000" y="1828800"/>
            <a:ext cx="8610600" cy="3352800"/>
          </a:xfrm>
          <a:prstGeom prst="rect">
            <a:avLst/>
          </a:prstGeom>
        </p:spPr>
      </p:pic>
    </p:spTree>
    <p:extLst>
      <p:ext uri="{BB962C8B-B14F-4D97-AF65-F5344CB8AC3E}">
        <p14:creationId xmlns:p14="http://schemas.microsoft.com/office/powerpoint/2010/main" val="41849194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Step 2: Estimation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The matched sample becomes our new analytical sample</a:t>
            </a:r>
          </a:p>
          <a:p>
            <a:r>
              <a:rPr lang="en-US" sz="2400" dirty="0">
                <a:cs typeface="Times New Roman" panose="02020603050405020304" pitchFamily="18" charset="0"/>
              </a:rPr>
              <a:t>Once we establish balance, we can mimic the analysis of an RCT!</a:t>
            </a:r>
          </a:p>
          <a:p>
            <a:pPr lvl="1"/>
            <a:r>
              <a:rPr lang="en-US" sz="2400" dirty="0">
                <a:cs typeface="Times New Roman" panose="02020603050405020304" pitchFamily="18" charset="0"/>
              </a:rPr>
              <a:t>Calculate difference in means, potentially with regression adjustment</a:t>
            </a:r>
          </a:p>
        </p:txBody>
      </p:sp>
    </p:spTree>
    <p:extLst>
      <p:ext uri="{BB962C8B-B14F-4D97-AF65-F5344CB8AC3E}">
        <p14:creationId xmlns:p14="http://schemas.microsoft.com/office/powerpoint/2010/main" val="36311393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Step 2: Estimation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The matched sample becomes our new analytical sample</a:t>
            </a:r>
          </a:p>
          <a:p>
            <a:r>
              <a:rPr lang="en-US" sz="2400" dirty="0">
                <a:cs typeface="Times New Roman" panose="02020603050405020304" pitchFamily="18" charset="0"/>
              </a:rPr>
              <a:t>Once we establish balance, we can mimic the analysis of an RCT!</a:t>
            </a:r>
          </a:p>
          <a:p>
            <a:pPr lvl="1"/>
            <a:r>
              <a:rPr lang="en-US" sz="2400" dirty="0">
                <a:cs typeface="Times New Roman" panose="02020603050405020304" pitchFamily="18" charset="0"/>
              </a:rPr>
              <a:t>Calculate difference in means, potentially with regression adjustment</a:t>
            </a:r>
          </a:p>
        </p:txBody>
      </p:sp>
      <p:pic>
        <p:nvPicPr>
          <p:cNvPr id="5" name="Picture 4">
            <a:extLst>
              <a:ext uri="{FF2B5EF4-FFF2-40B4-BE49-F238E27FC236}">
                <a16:creationId xmlns:a16="http://schemas.microsoft.com/office/drawing/2014/main" id="{BC8AD91C-460D-BBB8-6779-A71BD1DA5236}"/>
              </a:ext>
            </a:extLst>
          </p:cNvPr>
          <p:cNvPicPr>
            <a:picLocks noChangeAspect="1"/>
          </p:cNvPicPr>
          <p:nvPr/>
        </p:nvPicPr>
        <p:blipFill>
          <a:blip r:embed="rId3"/>
          <a:stretch>
            <a:fillRect/>
          </a:stretch>
        </p:blipFill>
        <p:spPr>
          <a:xfrm>
            <a:off x="381000" y="2438400"/>
            <a:ext cx="6141269" cy="4082208"/>
          </a:xfrm>
          <a:prstGeom prst="rect">
            <a:avLst/>
          </a:prstGeom>
        </p:spPr>
      </p:pic>
    </p:spTree>
    <p:extLst>
      <p:ext uri="{BB962C8B-B14F-4D97-AF65-F5344CB8AC3E}">
        <p14:creationId xmlns:p14="http://schemas.microsoft.com/office/powerpoint/2010/main" val="32715938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Results</a:t>
            </a:r>
            <a:endParaRPr lang="en-US" sz="3600"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19ECBD3B-823E-5198-DA6E-4296522980B0}"/>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A16C6ED6-98C2-D4A5-9775-CBDAE5AAEBBA}"/>
              </a:ext>
            </a:extLst>
          </p:cNvPr>
          <p:cNvPicPr>
            <a:picLocks noChangeAspect="1"/>
          </p:cNvPicPr>
          <p:nvPr/>
        </p:nvPicPr>
        <p:blipFill>
          <a:blip r:embed="rId3"/>
          <a:stretch>
            <a:fillRect/>
          </a:stretch>
        </p:blipFill>
        <p:spPr>
          <a:xfrm>
            <a:off x="152400" y="962232"/>
            <a:ext cx="10666912" cy="3990768"/>
          </a:xfrm>
          <a:prstGeom prst="rect">
            <a:avLst/>
          </a:prstGeom>
        </p:spPr>
      </p:pic>
    </p:spTree>
    <p:extLst>
      <p:ext uri="{BB962C8B-B14F-4D97-AF65-F5344CB8AC3E}">
        <p14:creationId xmlns:p14="http://schemas.microsoft.com/office/powerpoint/2010/main" val="42616877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Results</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3B16B38-61CB-A491-D11B-096A1F6C66A3}"/>
              </a:ext>
            </a:extLst>
          </p:cNvPr>
          <p:cNvPicPr>
            <a:picLocks noGrp="1" noChangeAspect="1"/>
          </p:cNvPicPr>
          <p:nvPr>
            <p:ph idx="1"/>
          </p:nvPr>
        </p:nvPicPr>
        <p:blipFill>
          <a:blip r:embed="rId3"/>
          <a:stretch>
            <a:fillRect/>
          </a:stretch>
        </p:blipFill>
        <p:spPr>
          <a:xfrm>
            <a:off x="609600" y="951346"/>
            <a:ext cx="7086600" cy="5806962"/>
          </a:xfrm>
        </p:spPr>
      </p:pic>
    </p:spTree>
    <p:extLst>
      <p:ext uri="{BB962C8B-B14F-4D97-AF65-F5344CB8AC3E}">
        <p14:creationId xmlns:p14="http://schemas.microsoft.com/office/powerpoint/2010/main" val="9122196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How is this different than controlling in OLS?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10363200" cy="5141388"/>
              </a:xfrm>
            </p:spPr>
            <p:txBody>
              <a:bodyPr>
                <a:noAutofit/>
              </a:bodyPr>
              <a:lstStyle/>
              <a:p>
                <a:pPr marL="274320" lvl="1" indent="0">
                  <a:buNone/>
                </a:pPr>
                <a:r>
                  <a:rPr lang="en-US" sz="2400" dirty="0">
                    <a:cs typeface="Times New Roman" panose="02020603050405020304" pitchFamily="18" charset="0"/>
                  </a:rPr>
                  <a:t>Intuitively, differences lie in </a:t>
                </a:r>
                <a:r>
                  <a:rPr lang="en-US" sz="2400" b="1" dirty="0">
                    <a:solidFill>
                      <a:schemeClr val="accent2">
                        <a:lumMod val="75000"/>
                      </a:schemeClr>
                    </a:solidFill>
                    <a:cs typeface="Times New Roman" panose="02020603050405020304" pitchFamily="18" charset="0"/>
                  </a:rPr>
                  <a:t>how we deal with backdoor paths</a:t>
                </a:r>
                <a:r>
                  <a:rPr lang="en-US" sz="2400" b="1" dirty="0">
                    <a:cs typeface="Times New Roman" panose="02020603050405020304" pitchFamily="18" charset="0"/>
                  </a:rPr>
                  <a:t>: </a:t>
                </a:r>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Regression</a:t>
                </a:r>
                <a:r>
                  <a:rPr lang="en-US" sz="2400" dirty="0">
                    <a:cs typeface="Times New Roman" panose="02020603050405020304" pitchFamily="18" charset="0"/>
                  </a:rPr>
                  <a:t> removes all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associated with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Matching</a:t>
                </a:r>
                <a:r>
                  <a:rPr lang="en-US" sz="2400" dirty="0">
                    <a:cs typeface="Times New Roman" panose="02020603050405020304" pitchFamily="18" charset="0"/>
                  </a:rPr>
                  <a:t> chooses a sample in which there is no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endParaRPr lang="en-US" sz="2400" dirty="0">
                  <a:cs typeface="Times New Roman" panose="02020603050405020304" pitchFamily="18" charset="0"/>
                </a:endParaRPr>
              </a:p>
              <a:p>
                <a:pPr marL="731520" lvl="1"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10363200" cy="5141388"/>
              </a:xfrm>
              <a:blipFill>
                <a:blip r:embed="rId2"/>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40759162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How is this different than controlling in OLS?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10363200" cy="5141388"/>
              </a:xfrm>
            </p:spPr>
            <p:txBody>
              <a:bodyPr>
                <a:noAutofit/>
              </a:bodyPr>
              <a:lstStyle/>
              <a:p>
                <a:pPr marL="274320" lvl="1" indent="0">
                  <a:buNone/>
                </a:pPr>
                <a:r>
                  <a:rPr lang="en-US" sz="2400" dirty="0">
                    <a:cs typeface="Times New Roman" panose="02020603050405020304" pitchFamily="18" charset="0"/>
                  </a:rPr>
                  <a:t>Intuitively, differences lie in </a:t>
                </a:r>
                <a:r>
                  <a:rPr lang="en-US" sz="2400" b="1" dirty="0">
                    <a:solidFill>
                      <a:schemeClr val="accent2">
                        <a:lumMod val="75000"/>
                      </a:schemeClr>
                    </a:solidFill>
                    <a:cs typeface="Times New Roman" panose="02020603050405020304" pitchFamily="18" charset="0"/>
                  </a:rPr>
                  <a:t>how we deal with backdoor paths</a:t>
                </a:r>
                <a:r>
                  <a:rPr lang="en-US" sz="2400" b="1" dirty="0">
                    <a:cs typeface="Times New Roman" panose="02020603050405020304" pitchFamily="18" charset="0"/>
                  </a:rPr>
                  <a:t>: </a:t>
                </a:r>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Regression</a:t>
                </a:r>
                <a:r>
                  <a:rPr lang="en-US" sz="2400" dirty="0">
                    <a:cs typeface="Times New Roman" panose="02020603050405020304" pitchFamily="18" charset="0"/>
                  </a:rPr>
                  <a:t> removes all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associated with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Matching</a:t>
                </a:r>
                <a:r>
                  <a:rPr lang="en-US" sz="2400" dirty="0">
                    <a:cs typeface="Times New Roman" panose="02020603050405020304" pitchFamily="18" charset="0"/>
                  </a:rPr>
                  <a:t> chooses a sample in which there is no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endParaRPr lang="en-US" sz="2400" dirty="0">
                  <a:cs typeface="Times New Roman" panose="02020603050405020304" pitchFamily="18" charset="0"/>
                </a:endParaRPr>
              </a:p>
              <a:p>
                <a:pPr marL="731520" lvl="1" indent="-457200">
                  <a:buFont typeface="+mj-lt"/>
                  <a:buAutoNum type="arabicPeriod"/>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Pros and cons of matching (Black 2015)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10363200" cy="5141388"/>
              </a:xfrm>
              <a:blipFill>
                <a:blip r:embed="rId3"/>
                <a:stretch>
                  <a:fillRect t="-166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89D120C-FA52-0F00-3157-5DCB96F0847F}"/>
              </a:ext>
            </a:extLst>
          </p:cNvPr>
          <p:cNvPicPr>
            <a:picLocks noChangeAspect="1"/>
          </p:cNvPicPr>
          <p:nvPr/>
        </p:nvPicPr>
        <p:blipFill>
          <a:blip r:embed="rId4"/>
          <a:stretch>
            <a:fillRect/>
          </a:stretch>
        </p:blipFill>
        <p:spPr>
          <a:xfrm>
            <a:off x="990600" y="3124200"/>
            <a:ext cx="9144000" cy="2938542"/>
          </a:xfrm>
          <a:prstGeom prst="rect">
            <a:avLst/>
          </a:prstGeom>
        </p:spPr>
      </p:pic>
    </p:spTree>
    <p:extLst>
      <p:ext uri="{BB962C8B-B14F-4D97-AF65-F5344CB8AC3E}">
        <p14:creationId xmlns:p14="http://schemas.microsoft.com/office/powerpoint/2010/main" val="4293436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Types of Significance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81001" y="1066801"/>
            <a:ext cx="10668000" cy="5141388"/>
          </a:xfrm>
        </p:spPr>
        <p:txBody>
          <a:bodyPr>
            <a:normAutofit/>
          </a:bodyPr>
          <a:lstStyle/>
          <a:p>
            <a:pPr marL="274320" lvl="1" indent="0">
              <a:buNone/>
            </a:pPr>
            <a:r>
              <a:rPr lang="en-US" sz="2800" b="1" dirty="0">
                <a:solidFill>
                  <a:schemeClr val="accent3">
                    <a:lumMod val="75000"/>
                  </a:schemeClr>
                </a:solidFill>
                <a:cs typeface="Times New Roman" panose="02020603050405020304" pitchFamily="18" charset="0"/>
              </a:rPr>
              <a:t>What does significance mean?</a:t>
            </a:r>
          </a:p>
          <a:p>
            <a:pPr lvl="1"/>
            <a:r>
              <a:rPr lang="en-US" sz="2400" dirty="0">
                <a:solidFill>
                  <a:schemeClr val="tx1"/>
                </a:solidFill>
                <a:cs typeface="Times New Roman" panose="02020603050405020304" pitchFamily="18" charset="0"/>
              </a:rPr>
              <a:t>Something that isn’t significant isn’t wrong – just insignificant</a:t>
            </a:r>
          </a:p>
          <a:p>
            <a:pPr lvl="2"/>
            <a:r>
              <a:rPr lang="en-US" sz="2400" dirty="0">
                <a:solidFill>
                  <a:schemeClr val="tx1"/>
                </a:solidFill>
                <a:cs typeface="Times New Roman" panose="02020603050405020304" pitchFamily="18" charset="0"/>
              </a:rPr>
              <a:t>Precise nulls are of research interest</a:t>
            </a:r>
          </a:p>
          <a:p>
            <a:pPr lvl="2"/>
            <a:r>
              <a:rPr lang="en-US" sz="2400" dirty="0">
                <a:solidFill>
                  <a:schemeClr val="tx1"/>
                </a:solidFill>
                <a:cs typeface="Times New Roman" panose="02020603050405020304" pitchFamily="18" charset="0"/>
              </a:rPr>
              <a:t>A model should </a:t>
            </a:r>
            <a:r>
              <a:rPr lang="en-US" sz="2400" b="1" dirty="0">
                <a:solidFill>
                  <a:schemeClr val="tx1"/>
                </a:solidFill>
                <a:cs typeface="Times New Roman" panose="02020603050405020304" pitchFamily="18" charset="0"/>
              </a:rPr>
              <a:t>never </a:t>
            </a:r>
            <a:r>
              <a:rPr lang="en-US" sz="2400" dirty="0">
                <a:solidFill>
                  <a:schemeClr val="tx1"/>
                </a:solidFill>
                <a:cs typeface="Times New Roman" panose="02020603050405020304" pitchFamily="18" charset="0"/>
              </a:rPr>
              <a:t>be modified </a:t>
            </a:r>
            <a:r>
              <a:rPr lang="en-US" sz="2400" i="1" dirty="0">
                <a:solidFill>
                  <a:schemeClr val="tx1"/>
                </a:solidFill>
                <a:cs typeface="Times New Roman" panose="02020603050405020304" pitchFamily="18" charset="0"/>
              </a:rPr>
              <a:t>ex-post </a:t>
            </a:r>
            <a:r>
              <a:rPr lang="en-US" sz="2400" dirty="0">
                <a:solidFill>
                  <a:schemeClr val="tx1"/>
                </a:solidFill>
                <a:cs typeface="Times New Roman" panose="02020603050405020304" pitchFamily="18" charset="0"/>
              </a:rPr>
              <a:t>to obtain significant results!</a:t>
            </a:r>
          </a:p>
          <a:p>
            <a:pPr lvl="1"/>
            <a:r>
              <a:rPr lang="en-US" sz="2400" dirty="0">
                <a:solidFill>
                  <a:schemeClr val="tx1"/>
                </a:solidFill>
                <a:cs typeface="Times New Roman" panose="02020603050405020304" pitchFamily="18" charset="0"/>
              </a:rPr>
              <a:t>One test is rarely sufficient to come to a conclusion</a:t>
            </a:r>
          </a:p>
          <a:p>
            <a:pPr lvl="2"/>
            <a:r>
              <a:rPr lang="en-US" sz="2400" dirty="0">
                <a:solidFill>
                  <a:schemeClr val="tx1"/>
                </a:solidFill>
                <a:cs typeface="Times New Roman" panose="02020603050405020304" pitchFamily="18" charset="0"/>
              </a:rPr>
              <a:t>This is why economics papers are typically 50+ pages plus</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appendix</a:t>
            </a:r>
          </a:p>
          <a:p>
            <a:pPr marL="274320" lvl="1" indent="0">
              <a:buNone/>
            </a:pPr>
            <a:endParaRPr lang="en-US" sz="2400" dirty="0">
              <a:solidFill>
                <a:schemeClr val="tx1"/>
              </a:solidFill>
              <a:cs typeface="Times New Roman" panose="02020603050405020304" pitchFamily="18" charset="0"/>
            </a:endParaRPr>
          </a:p>
          <a:p>
            <a:pPr marL="274320" lvl="1" indent="0">
              <a:buNone/>
            </a:pPr>
            <a:r>
              <a:rPr lang="en-US" sz="2400" dirty="0">
                <a:solidFill>
                  <a:schemeClr val="tx1"/>
                </a:solidFill>
                <a:cs typeface="Times New Roman" panose="02020603050405020304" pitchFamily="18" charset="0"/>
              </a:rPr>
              <a:t>Difference between </a:t>
            </a:r>
            <a:r>
              <a:rPr lang="en-US" sz="2400" b="1" dirty="0">
                <a:solidFill>
                  <a:schemeClr val="accent2">
                    <a:lumMod val="75000"/>
                  </a:schemeClr>
                </a:solidFill>
                <a:cs typeface="Times New Roman" panose="02020603050405020304" pitchFamily="18" charset="0"/>
              </a:rPr>
              <a:t>statistical significance </a:t>
            </a:r>
            <a:r>
              <a:rPr lang="en-US" sz="2400" dirty="0">
                <a:solidFill>
                  <a:schemeClr val="tx1"/>
                </a:solidFill>
                <a:cs typeface="Times New Roman" panose="02020603050405020304" pitchFamily="18" charset="0"/>
              </a:rPr>
              <a:t>and </a:t>
            </a:r>
            <a:r>
              <a:rPr lang="en-US" sz="2400" b="1" dirty="0">
                <a:solidFill>
                  <a:schemeClr val="accent5">
                    <a:lumMod val="75000"/>
                  </a:schemeClr>
                </a:solidFill>
                <a:cs typeface="Times New Roman" panose="02020603050405020304" pitchFamily="18" charset="0"/>
              </a:rPr>
              <a:t>economic significance </a:t>
            </a:r>
            <a:endParaRPr lang="en-US" sz="2400" dirty="0">
              <a:solidFill>
                <a:schemeClr val="accent5">
                  <a:lumMod val="75000"/>
                </a:schemeClr>
              </a:solidFill>
              <a:cs typeface="Times New Roman" panose="02020603050405020304" pitchFamily="18" charset="0"/>
            </a:endParaRPr>
          </a:p>
          <a:p>
            <a:pPr lvl="2"/>
            <a:r>
              <a:rPr lang="en-US" sz="2400" dirty="0">
                <a:solidFill>
                  <a:schemeClr val="tx1"/>
                </a:solidFill>
                <a:cs typeface="Times New Roman" panose="02020603050405020304" pitchFamily="18" charset="0"/>
              </a:rPr>
              <a:t>What does your result mean? </a:t>
            </a:r>
          </a:p>
          <a:p>
            <a:pPr lvl="2"/>
            <a:r>
              <a:rPr lang="en-US" sz="2400" dirty="0">
                <a:solidFill>
                  <a:schemeClr val="tx1"/>
                </a:solidFill>
                <a:cs typeface="Times New Roman" panose="02020603050405020304" pitchFamily="18" charset="0"/>
              </a:rPr>
              <a:t>What does it mean to be statistically significant in this context? </a:t>
            </a:r>
          </a:p>
          <a:p>
            <a:pPr lvl="2"/>
            <a:r>
              <a:rPr lang="en-US" sz="2400" dirty="0">
                <a:solidFill>
                  <a:schemeClr val="tx1"/>
                </a:solidFill>
                <a:cs typeface="Times New Roman" panose="02020603050405020304" pitchFamily="18" charset="0"/>
              </a:rPr>
              <a:t>What does the estimated coefficient imply about policy? Welfare? Etc.? </a:t>
            </a: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p:spTree>
    <p:extLst>
      <p:ext uri="{BB962C8B-B14F-4D97-AF65-F5344CB8AC3E}">
        <p14:creationId xmlns:p14="http://schemas.microsoft.com/office/powerpoint/2010/main" val="23878488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Some Matching Best Practices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731520" lvl="1" indent="-457200">
              <a:buFont typeface="+mj-lt"/>
              <a:buAutoNum type="arabicPeriod"/>
            </a:pPr>
            <a:r>
              <a:rPr lang="en-US" sz="2400" dirty="0">
                <a:cs typeface="Times New Roman" panose="02020603050405020304" pitchFamily="18" charset="0"/>
              </a:rPr>
              <a:t>Show balance after matching (</a:t>
            </a:r>
            <a:r>
              <a:rPr lang="en-US" sz="2400" b="1" dirty="0">
                <a:solidFill>
                  <a:schemeClr val="accent2">
                    <a:lumMod val="75000"/>
                  </a:schemeClr>
                </a:solidFill>
                <a:cs typeface="Times New Roman" panose="02020603050405020304" pitchFamily="18" charset="0"/>
              </a:rPr>
              <a:t>balance table</a:t>
            </a:r>
            <a:r>
              <a:rPr lang="en-US" sz="2400" dirty="0">
                <a:cs typeface="Times New Roman" panose="02020603050405020304" pitchFamily="18" charset="0"/>
              </a:rPr>
              <a:t>)</a:t>
            </a:r>
          </a:p>
          <a:p>
            <a:pPr marL="731520" lvl="1" indent="-457200">
              <a:buFont typeface="+mj-lt"/>
              <a:buAutoNum type="arabicPeriod"/>
            </a:pPr>
            <a:r>
              <a:rPr lang="en-US" sz="2400" dirty="0">
                <a:cs typeface="Times New Roman" panose="02020603050405020304" pitchFamily="18" charset="0"/>
              </a:rPr>
              <a:t>Check if observations with similar propensity scores are balanced (</a:t>
            </a:r>
            <a:r>
              <a:rPr lang="en-US" sz="2400" b="1" dirty="0">
                <a:solidFill>
                  <a:schemeClr val="accent2">
                    <a:lumMod val="75000"/>
                  </a:schemeClr>
                </a:solidFill>
                <a:cs typeface="Times New Roman" panose="02020603050405020304" pitchFamily="18" charset="0"/>
              </a:rPr>
              <a:t>stratification tests</a:t>
            </a:r>
            <a:r>
              <a:rPr lang="en-US" sz="2400" dirty="0">
                <a:cs typeface="Times New Roman" panose="02020603050405020304" pitchFamily="18" charset="0"/>
              </a:rPr>
              <a:t>)</a:t>
            </a:r>
          </a:p>
          <a:p>
            <a:pPr marL="731520" lvl="1" indent="-457200">
              <a:buFont typeface="+mj-lt"/>
              <a:buAutoNum type="arabicPeriod"/>
            </a:pPr>
            <a:r>
              <a:rPr lang="en-US" sz="2400" dirty="0">
                <a:cs typeface="Times New Roman" panose="02020603050405020304" pitchFamily="18" charset="0"/>
              </a:rPr>
              <a:t>Show </a:t>
            </a:r>
            <a:r>
              <a:rPr lang="en-US" sz="2400" b="1" dirty="0">
                <a:solidFill>
                  <a:schemeClr val="accent2">
                    <a:lumMod val="75000"/>
                  </a:schemeClr>
                </a:solidFill>
                <a:cs typeface="Times New Roman" panose="02020603050405020304" pitchFamily="18" charset="0"/>
              </a:rPr>
              <a:t>common support </a:t>
            </a:r>
            <a:r>
              <a:rPr lang="en-US" sz="2400" dirty="0">
                <a:cs typeface="Times New Roman" panose="02020603050405020304" pitchFamily="18" charset="0"/>
              </a:rPr>
              <a:t>is valid in your setting </a:t>
            </a:r>
          </a:p>
          <a:p>
            <a:pPr marL="274320" lvl="1"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14869096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Some Matching Best Practices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marL="731520" lvl="1" indent="-457200">
              <a:buFont typeface="+mj-lt"/>
              <a:buAutoNum type="arabicPeriod"/>
            </a:pPr>
            <a:r>
              <a:rPr lang="en-US" sz="2400" dirty="0">
                <a:cs typeface="Times New Roman" panose="02020603050405020304" pitchFamily="18" charset="0"/>
              </a:rPr>
              <a:t>Show balance after matching (</a:t>
            </a:r>
            <a:r>
              <a:rPr lang="en-US" sz="2400" b="1" dirty="0">
                <a:solidFill>
                  <a:schemeClr val="accent2">
                    <a:lumMod val="75000"/>
                  </a:schemeClr>
                </a:solidFill>
                <a:cs typeface="Times New Roman" panose="02020603050405020304" pitchFamily="18" charset="0"/>
              </a:rPr>
              <a:t>balance table</a:t>
            </a:r>
            <a:r>
              <a:rPr lang="en-US" sz="2400" dirty="0">
                <a:cs typeface="Times New Roman" panose="02020603050405020304" pitchFamily="18" charset="0"/>
              </a:rPr>
              <a:t>)</a:t>
            </a:r>
          </a:p>
          <a:p>
            <a:pPr marL="731520" lvl="1" indent="-457200">
              <a:buFont typeface="+mj-lt"/>
              <a:buAutoNum type="arabicPeriod"/>
            </a:pPr>
            <a:r>
              <a:rPr lang="en-US" sz="2400" dirty="0">
                <a:cs typeface="Times New Roman" panose="02020603050405020304" pitchFamily="18" charset="0"/>
              </a:rPr>
              <a:t>Check if observations with similar propensity scores are balanced (</a:t>
            </a:r>
            <a:r>
              <a:rPr lang="en-US" sz="2400" b="1" dirty="0">
                <a:solidFill>
                  <a:schemeClr val="accent2">
                    <a:lumMod val="75000"/>
                  </a:schemeClr>
                </a:solidFill>
                <a:cs typeface="Times New Roman" panose="02020603050405020304" pitchFamily="18" charset="0"/>
              </a:rPr>
              <a:t>stratification tests</a:t>
            </a:r>
            <a:r>
              <a:rPr lang="en-US" sz="2400" dirty="0">
                <a:cs typeface="Times New Roman" panose="02020603050405020304" pitchFamily="18" charset="0"/>
              </a:rPr>
              <a:t>)</a:t>
            </a:r>
          </a:p>
          <a:p>
            <a:pPr marL="731520" lvl="1" indent="-457200">
              <a:buFont typeface="+mj-lt"/>
              <a:buAutoNum type="arabicPeriod"/>
            </a:pPr>
            <a:r>
              <a:rPr lang="en-US" sz="2400" dirty="0">
                <a:cs typeface="Times New Roman" panose="02020603050405020304" pitchFamily="18" charset="0"/>
              </a:rPr>
              <a:t>Show </a:t>
            </a:r>
            <a:r>
              <a:rPr lang="en-US" sz="2400" b="1" dirty="0">
                <a:solidFill>
                  <a:schemeClr val="accent2">
                    <a:lumMod val="75000"/>
                  </a:schemeClr>
                </a:solidFill>
                <a:cs typeface="Times New Roman" panose="02020603050405020304" pitchFamily="18" charset="0"/>
              </a:rPr>
              <a:t>common support </a:t>
            </a:r>
            <a:r>
              <a:rPr lang="en-US" sz="2400" dirty="0">
                <a:cs typeface="Times New Roman" panose="02020603050405020304" pitchFamily="18" charset="0"/>
              </a:rPr>
              <a:t>is valid in your setting </a:t>
            </a:r>
          </a:p>
          <a:p>
            <a:pPr marL="731520" lvl="1" indent="-457200">
              <a:buFont typeface="+mj-lt"/>
              <a:buAutoNum type="arabicPeriod"/>
            </a:pPr>
            <a:r>
              <a:rPr lang="en-US" sz="2400" dirty="0">
                <a:cs typeface="Times New Roman" panose="02020603050405020304" pitchFamily="18" charset="0"/>
              </a:rPr>
              <a:t>Propensity scores close to 0 or 1 give large weights – </a:t>
            </a:r>
            <a:r>
              <a:rPr lang="en-US" sz="2400" b="1" dirty="0">
                <a:solidFill>
                  <a:schemeClr val="accent2">
                    <a:lumMod val="75000"/>
                  </a:schemeClr>
                </a:solidFill>
                <a:cs typeface="Times New Roman" panose="02020603050405020304" pitchFamily="18" charset="0"/>
              </a:rPr>
              <a:t>trim data set</a:t>
            </a:r>
          </a:p>
          <a:p>
            <a:pPr marL="731520" lvl="1" indent="-457200">
              <a:buFont typeface="+mj-lt"/>
              <a:buAutoNum type="arabicPeriod"/>
            </a:pPr>
            <a:r>
              <a:rPr lang="en-US" sz="2400" dirty="0">
                <a:cs typeface="Times New Roman" panose="02020603050405020304" pitchFamily="18" charset="0"/>
              </a:rPr>
              <a:t>Try (and report) multiple bandwidths/approaches/replacement</a:t>
            </a:r>
          </a:p>
          <a:p>
            <a:pPr marL="0" indent="0">
              <a:buNone/>
            </a:pPr>
            <a:r>
              <a:rPr lang="en-US" sz="2600" dirty="0">
                <a:cs typeface="Times New Roman" panose="02020603050405020304" pitchFamily="18" charset="0"/>
              </a:rPr>
              <a:t>You will need to </a:t>
            </a:r>
            <a:r>
              <a:rPr lang="en-US" sz="2600" b="1" dirty="0">
                <a:solidFill>
                  <a:schemeClr val="accent2">
                    <a:lumMod val="75000"/>
                  </a:schemeClr>
                </a:solidFill>
                <a:cs typeface="Times New Roman" panose="02020603050405020304" pitchFamily="18" charset="0"/>
              </a:rPr>
              <a:t>argue CIA holds </a:t>
            </a:r>
            <a:r>
              <a:rPr lang="en-US" sz="2600" dirty="0">
                <a:cs typeface="Times New Roman" panose="02020603050405020304" pitchFamily="18" charset="0"/>
              </a:rPr>
              <a:t>convincingly</a:t>
            </a:r>
          </a:p>
          <a:p>
            <a:pPr marL="0" indent="0">
              <a:buNone/>
            </a:pPr>
            <a:r>
              <a:rPr lang="en-US" sz="2600" dirty="0">
                <a:cs typeface="Times New Roman" panose="02020603050405020304" pitchFamily="18" charset="0"/>
              </a:rPr>
              <a:t>Some more tips: </a:t>
            </a:r>
            <a:r>
              <a:rPr lang="en-US" sz="2600" dirty="0" err="1">
                <a:cs typeface="Times New Roman" panose="02020603050405020304" pitchFamily="18" charset="0"/>
                <a:hlinkClick r:id="rId2"/>
              </a:rPr>
              <a:t>blogs.worldbank</a:t>
            </a:r>
            <a:r>
              <a:rPr lang="en-US" sz="2600" dirty="0">
                <a:cs typeface="Times New Roman" panose="02020603050405020304" pitchFamily="18" charset="0"/>
                <a:hlinkClick r:id="rId2"/>
              </a:rPr>
              <a:t>/what-do-you-need-do-make-matching-estimator-convincing</a:t>
            </a:r>
            <a:endParaRPr lang="en-US" sz="2600" dirty="0">
              <a:cs typeface="Times New Roman" panose="02020603050405020304" pitchFamily="18" charset="0"/>
            </a:endParaRPr>
          </a:p>
          <a:p>
            <a:pPr marL="274320" lvl="1" indent="0">
              <a:buNone/>
            </a:pPr>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603C14DF-E6D5-DE43-9B68-B5315E230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6701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Other Caveats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lvl="1"/>
            <a:r>
              <a:rPr lang="en-US" sz="2400" dirty="0">
                <a:cs typeface="Times New Roman" panose="02020603050405020304" pitchFamily="18" charset="0"/>
              </a:rPr>
              <a:t>Economists tend to be </a:t>
            </a:r>
            <a:r>
              <a:rPr lang="en-US" sz="2400" b="1" u="sng" dirty="0">
                <a:solidFill>
                  <a:schemeClr val="accent3">
                    <a:lumMod val="75000"/>
                  </a:schemeClr>
                </a:solidFill>
                <a:cs typeface="Times New Roman" panose="02020603050405020304" pitchFamily="18" charset="0"/>
              </a:rPr>
              <a:t>more</a:t>
            </a:r>
            <a:r>
              <a:rPr lang="en-US" sz="2400" dirty="0">
                <a:cs typeface="Times New Roman" panose="02020603050405020304" pitchFamily="18" charset="0"/>
              </a:rPr>
              <a:t> (not totally!) skeptical of matching methods</a:t>
            </a:r>
          </a:p>
          <a:p>
            <a:pPr lvl="2"/>
            <a:r>
              <a:rPr lang="en-US" sz="2400" dirty="0">
                <a:cs typeface="Times New Roman" panose="02020603050405020304" pitchFamily="18" charset="0"/>
              </a:rPr>
              <a:t>Highly sensitive to both variables included and analysis sample used      </a:t>
            </a:r>
            <a:r>
              <a:rPr lang="en-US" sz="2400" b="0" i="0" dirty="0">
                <a:solidFill>
                  <a:srgbClr val="373A3C"/>
                </a:solidFill>
                <a:effectLst/>
                <a:cs typeface="Times New Roman" panose="02020603050405020304" pitchFamily="18" charset="0"/>
              </a:rPr>
              <a:t>(</a:t>
            </a:r>
            <a:r>
              <a:rPr lang="en-US" sz="2400" b="0" i="0" u="none" strike="noStrike" dirty="0">
                <a:solidFill>
                  <a:srgbClr val="00B7FF"/>
                </a:solidFill>
                <a:effectLst/>
                <a:cs typeface="Times New Roman" panose="02020603050405020304" pitchFamily="18" charset="0"/>
                <a:hlinkClick r:id="rId3"/>
              </a:rPr>
              <a:t>Smith and Todd 2001</a:t>
            </a:r>
            <a:r>
              <a:rPr lang="en-US" sz="2400" b="0" i="0" dirty="0">
                <a:solidFill>
                  <a:srgbClr val="373A3C"/>
                </a:solidFill>
                <a:effectLst/>
                <a:cs typeface="Times New Roman" panose="02020603050405020304" pitchFamily="18" charset="0"/>
              </a:rPr>
              <a:t>, </a:t>
            </a:r>
            <a:r>
              <a:rPr lang="en-US" sz="2400" b="0" i="0" u="none" strike="noStrike" dirty="0">
                <a:solidFill>
                  <a:srgbClr val="00B7FF"/>
                </a:solidFill>
                <a:effectLst/>
                <a:cs typeface="Times New Roman" panose="02020603050405020304" pitchFamily="18" charset="0"/>
                <a:hlinkClick r:id="rId4"/>
              </a:rPr>
              <a:t>2005</a:t>
            </a:r>
            <a:r>
              <a:rPr lang="en-US" sz="2400" b="0" i="0" u="none" strike="noStrike" dirty="0">
                <a:solidFill>
                  <a:schemeClr val="tx1"/>
                </a:solidFill>
                <a:effectLst/>
                <a:cs typeface="Times New Roman" panose="02020603050405020304" pitchFamily="18" charset="0"/>
              </a:rPr>
              <a:t>)</a:t>
            </a:r>
          </a:p>
          <a:p>
            <a:pPr lvl="2"/>
            <a:r>
              <a:rPr lang="en-US" sz="2400" dirty="0">
                <a:solidFill>
                  <a:schemeClr val="tx1"/>
                </a:solidFill>
                <a:cs typeface="Times New Roman" panose="02020603050405020304" pitchFamily="18" charset="0"/>
              </a:rPr>
              <a:t>Matching methods are also </a:t>
            </a:r>
            <a:r>
              <a:rPr lang="en-US" sz="2400" b="1" dirty="0">
                <a:solidFill>
                  <a:srgbClr val="FF0000"/>
                </a:solidFill>
                <a:cs typeface="Times New Roman" panose="02020603050405020304" pitchFamily="18" charset="0"/>
              </a:rPr>
              <a:t>highly sensitive to omitted variable bias</a:t>
            </a:r>
            <a:endParaRPr lang="en-US" sz="2400" dirty="0">
              <a:solidFill>
                <a:srgbClr val="FF0000"/>
              </a:solidFill>
              <a:cs typeface="Times New Roman" panose="02020603050405020304" pitchFamily="18" charset="0"/>
            </a:endParaRPr>
          </a:p>
          <a:p>
            <a:pPr lvl="2"/>
            <a:r>
              <a:rPr lang="en-US" sz="2400" i="0" dirty="0">
                <a:solidFill>
                  <a:schemeClr val="tx1"/>
                </a:solidFill>
                <a:effectLst/>
                <a:cs typeface="Times New Roman" panose="02020603050405020304" pitchFamily="18" charset="0"/>
              </a:rPr>
              <a:t>We’re still shook</a:t>
            </a:r>
            <a:r>
              <a:rPr lang="en-US" sz="2400" dirty="0">
                <a:solidFill>
                  <a:schemeClr val="tx1"/>
                </a:solidFill>
                <a:cs typeface="Times New Roman" panose="02020603050405020304" pitchFamily="18" charset="0"/>
              </a:rPr>
              <a:t> from the PSM </a:t>
            </a:r>
            <a:r>
              <a:rPr lang="en-US" sz="2400" dirty="0" err="1">
                <a:solidFill>
                  <a:schemeClr val="tx1"/>
                </a:solidFill>
                <a:cs typeface="Times New Roman" panose="02020603050405020304" pitchFamily="18" charset="0"/>
              </a:rPr>
              <a:t>debaucle</a:t>
            </a:r>
            <a:endParaRPr lang="en-US" sz="2400" dirty="0">
              <a:solidFill>
                <a:schemeClr val="tx1"/>
              </a:solidFill>
              <a:cs typeface="Times New Roman" panose="02020603050405020304" pitchFamily="18" charset="0"/>
            </a:endParaRPr>
          </a:p>
          <a:p>
            <a:pPr lvl="2"/>
            <a:r>
              <a:rPr lang="en-US" sz="2400" i="0" dirty="0">
                <a:solidFill>
                  <a:schemeClr val="tx1"/>
                </a:solidFill>
                <a:effectLst/>
                <a:cs typeface="Times New Roman" panose="02020603050405020304" pitchFamily="18" charset="0"/>
              </a:rPr>
              <a:t>You may be throwing away data </a:t>
            </a:r>
            <a:r>
              <a:rPr lang="en-US" sz="2400" i="1" dirty="0">
                <a:solidFill>
                  <a:schemeClr val="tx1"/>
                </a:solidFill>
                <a:effectLst/>
                <a:cs typeface="Times New Roman" panose="02020603050405020304" pitchFamily="18" charset="0"/>
              </a:rPr>
              <a:t>and stil</a:t>
            </a:r>
            <a:r>
              <a:rPr lang="en-US" sz="2400" i="1" dirty="0">
                <a:solidFill>
                  <a:schemeClr val="tx1"/>
                </a:solidFill>
                <a:cs typeface="Times New Roman" panose="02020603050405020304" pitchFamily="18" charset="0"/>
              </a:rPr>
              <a:t>l </a:t>
            </a:r>
            <a:r>
              <a:rPr lang="en-US" sz="2400" dirty="0">
                <a:solidFill>
                  <a:schemeClr val="tx1"/>
                </a:solidFill>
                <a:cs typeface="Times New Roman" panose="02020603050405020304" pitchFamily="18" charset="0"/>
              </a:rPr>
              <a:t>left with biased estimates if imbalance remains</a:t>
            </a:r>
            <a:endParaRPr lang="en-US" sz="2400" i="0" dirty="0">
              <a:solidFill>
                <a:schemeClr val="tx1"/>
              </a:solidFill>
              <a:effectLst/>
              <a:cs typeface="Times New Roman" panose="02020603050405020304" pitchFamily="18" charset="0"/>
            </a:endParaRPr>
          </a:p>
          <a:p>
            <a:pPr lvl="1"/>
            <a:endParaRPr lang="en-US" sz="2400" dirty="0">
              <a:solidFill>
                <a:srgbClr val="373A3C"/>
              </a:solidFill>
              <a:cs typeface="Times New Roman" panose="02020603050405020304" pitchFamily="18" charset="0"/>
            </a:endParaRPr>
          </a:p>
          <a:p>
            <a:pPr marL="0" indent="0">
              <a:buNone/>
            </a:pPr>
            <a:r>
              <a:rPr lang="en-US" sz="2400" dirty="0">
                <a:solidFill>
                  <a:srgbClr val="373A3C"/>
                </a:solidFill>
                <a:cs typeface="Times New Roman" panose="02020603050405020304" pitchFamily="18" charset="0"/>
              </a:rPr>
              <a:t>This is substantive of a </a:t>
            </a:r>
            <a:r>
              <a:rPr lang="en-US" sz="2400" b="1" dirty="0">
                <a:solidFill>
                  <a:schemeClr val="accent2">
                    <a:lumMod val="75000"/>
                  </a:schemeClr>
                </a:solidFill>
                <a:cs typeface="Times New Roman" panose="02020603050405020304" pitchFamily="18" charset="0"/>
              </a:rPr>
              <a:t>larger critique</a:t>
            </a:r>
            <a:r>
              <a:rPr lang="en-US" sz="2400" dirty="0">
                <a:solidFill>
                  <a:srgbClr val="373A3C"/>
                </a:solidFill>
                <a:cs typeface="Times New Roman" panose="02020603050405020304" pitchFamily="18" charset="0"/>
              </a:rPr>
              <a:t>: can we </a:t>
            </a:r>
            <a:r>
              <a:rPr lang="en-US" sz="2400" b="1" i="1" dirty="0">
                <a:solidFill>
                  <a:schemeClr val="accent2">
                    <a:lumMod val="75000"/>
                  </a:schemeClr>
                </a:solidFill>
                <a:cs typeface="Times New Roman" panose="02020603050405020304" pitchFamily="18" charset="0"/>
              </a:rPr>
              <a:t>ever</a:t>
            </a:r>
            <a:r>
              <a:rPr lang="en-US" sz="2400" i="1" dirty="0">
                <a:solidFill>
                  <a:srgbClr val="373A3C"/>
                </a:solidFill>
                <a:cs typeface="Times New Roman" panose="02020603050405020304" pitchFamily="18" charset="0"/>
              </a:rPr>
              <a:t> </a:t>
            </a:r>
            <a:r>
              <a:rPr lang="en-US" sz="2400" dirty="0">
                <a:solidFill>
                  <a:srgbClr val="373A3C"/>
                </a:solidFill>
                <a:cs typeface="Times New Roman" panose="02020603050405020304" pitchFamily="18" charset="0"/>
              </a:rPr>
              <a:t>achieve the CIA with observational data? </a:t>
            </a:r>
          </a:p>
          <a:p>
            <a:r>
              <a:rPr lang="en-US" sz="2400" dirty="0">
                <a:solidFill>
                  <a:srgbClr val="373A3C"/>
                </a:solidFill>
                <a:cs typeface="Times New Roman" panose="02020603050405020304" pitchFamily="18" charset="0"/>
              </a:rPr>
              <a:t>Are we more worried about selection on observables? Or </a:t>
            </a:r>
            <a:r>
              <a:rPr lang="en-US" sz="2400" dirty="0" err="1">
                <a:solidFill>
                  <a:srgbClr val="373A3C"/>
                </a:solidFill>
                <a:cs typeface="Times New Roman" panose="02020603050405020304" pitchFamily="18" charset="0"/>
              </a:rPr>
              <a:t>unobservables</a:t>
            </a:r>
            <a:r>
              <a:rPr lang="en-US" sz="2400" dirty="0">
                <a:solidFill>
                  <a:srgbClr val="373A3C"/>
                </a:solidFill>
                <a:cs typeface="Times New Roman" panose="02020603050405020304" pitchFamily="18" charset="0"/>
              </a:rPr>
              <a:t>?</a:t>
            </a:r>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41768605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22A0-E94A-E437-893B-B1CACC019A21}"/>
              </a:ext>
            </a:extLst>
          </p:cNvPr>
          <p:cNvSpPr>
            <a:spLocks noGrp="1"/>
          </p:cNvSpPr>
          <p:nvPr>
            <p:ph type="title"/>
          </p:nvPr>
        </p:nvSpPr>
        <p:spPr>
          <a:xfrm>
            <a:off x="1237489" y="640080"/>
            <a:ext cx="2801111" cy="1325562"/>
          </a:xfrm>
        </p:spPr>
        <p:txBody>
          <a:bodyPr>
            <a:normAutofit/>
          </a:bodyPr>
          <a:lstStyle/>
          <a:p>
            <a:r>
              <a:rPr lang="en-US" sz="3200" b="1" dirty="0">
                <a:solidFill>
                  <a:schemeClr val="accent2">
                    <a:lumMod val="75000"/>
                  </a:schemeClr>
                </a:solidFill>
              </a:rPr>
              <a:t>Problems of </a:t>
            </a:r>
            <a:r>
              <a:rPr lang="en-US" sz="3200" b="1" dirty="0" err="1">
                <a:solidFill>
                  <a:schemeClr val="accent2">
                    <a:lumMod val="75000"/>
                  </a:schemeClr>
                </a:solidFill>
              </a:rPr>
              <a:t>Unobservables</a:t>
            </a:r>
            <a:endParaRPr lang="en-US" sz="3200" b="1" dirty="0">
              <a:solidFill>
                <a:schemeClr val="accent2">
                  <a:lumMod val="75000"/>
                </a:schemeClr>
              </a:solidFill>
            </a:endParaRPr>
          </a:p>
        </p:txBody>
      </p:sp>
      <p:sp>
        <p:nvSpPr>
          <p:cNvPr id="3" name="Content Placeholder 2">
            <a:extLst>
              <a:ext uri="{FF2B5EF4-FFF2-40B4-BE49-F238E27FC236}">
                <a16:creationId xmlns:a16="http://schemas.microsoft.com/office/drawing/2014/main" id="{6D5493FA-2DCA-05FA-B64D-9266E284351A}"/>
              </a:ext>
            </a:extLst>
          </p:cNvPr>
          <p:cNvSpPr>
            <a:spLocks noGrp="1"/>
          </p:cNvSpPr>
          <p:nvPr>
            <p:ph idx="1"/>
          </p:nvPr>
        </p:nvSpPr>
        <p:spPr>
          <a:xfrm>
            <a:off x="1237489" y="2301555"/>
            <a:ext cx="3075836" cy="3878582"/>
          </a:xfrm>
        </p:spPr>
        <p:txBody>
          <a:bodyPr>
            <a:normAutofit/>
          </a:bodyPr>
          <a:lstStyle/>
          <a:p>
            <a:endParaRPr lang="en-US" sz="1600"/>
          </a:p>
        </p:txBody>
      </p:sp>
      <p:pic>
        <p:nvPicPr>
          <p:cNvPr id="5" name="Picture 4">
            <a:extLst>
              <a:ext uri="{FF2B5EF4-FFF2-40B4-BE49-F238E27FC236}">
                <a16:creationId xmlns:a16="http://schemas.microsoft.com/office/drawing/2014/main" id="{57BA9F98-D64B-9189-E099-A0FE08A6967D}"/>
              </a:ext>
            </a:extLst>
          </p:cNvPr>
          <p:cNvPicPr>
            <a:picLocks noChangeAspect="1"/>
          </p:cNvPicPr>
          <p:nvPr/>
        </p:nvPicPr>
        <p:blipFill rotWithShape="1">
          <a:blip r:embed="rId3"/>
          <a:srcRect t="329" r="-2" b="49805"/>
          <a:stretch/>
        </p:blipFill>
        <p:spPr>
          <a:xfrm>
            <a:off x="5105399" y="-5536"/>
            <a:ext cx="7086601" cy="3739336"/>
          </a:xfrm>
          <a:prstGeom prst="rect">
            <a:avLst/>
          </a:prstGeom>
        </p:spPr>
      </p:pic>
    </p:spTree>
    <p:extLst>
      <p:ext uri="{BB962C8B-B14F-4D97-AF65-F5344CB8AC3E}">
        <p14:creationId xmlns:p14="http://schemas.microsoft.com/office/powerpoint/2010/main" val="15047806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22A0-E94A-E437-893B-B1CACC019A21}"/>
              </a:ext>
            </a:extLst>
          </p:cNvPr>
          <p:cNvSpPr>
            <a:spLocks noGrp="1"/>
          </p:cNvSpPr>
          <p:nvPr>
            <p:ph type="title"/>
          </p:nvPr>
        </p:nvSpPr>
        <p:spPr>
          <a:xfrm>
            <a:off x="1237489" y="640080"/>
            <a:ext cx="2801111" cy="1325562"/>
          </a:xfrm>
        </p:spPr>
        <p:txBody>
          <a:bodyPr>
            <a:normAutofit/>
          </a:bodyPr>
          <a:lstStyle/>
          <a:p>
            <a:r>
              <a:rPr lang="en-US" sz="3200" b="1" dirty="0">
                <a:solidFill>
                  <a:schemeClr val="accent2">
                    <a:lumMod val="75000"/>
                  </a:schemeClr>
                </a:solidFill>
              </a:rPr>
              <a:t>Problems of </a:t>
            </a:r>
            <a:r>
              <a:rPr lang="en-US" sz="3200" b="1" dirty="0" err="1">
                <a:solidFill>
                  <a:schemeClr val="accent2">
                    <a:lumMod val="75000"/>
                  </a:schemeClr>
                </a:solidFill>
              </a:rPr>
              <a:t>Unobservables</a:t>
            </a:r>
            <a:endParaRPr lang="en-US" sz="3200" b="1" dirty="0">
              <a:solidFill>
                <a:schemeClr val="accent2">
                  <a:lumMod val="75000"/>
                </a:schemeClr>
              </a:solidFill>
            </a:endParaRPr>
          </a:p>
        </p:txBody>
      </p:sp>
      <p:sp>
        <p:nvSpPr>
          <p:cNvPr id="3" name="Content Placeholder 2">
            <a:extLst>
              <a:ext uri="{FF2B5EF4-FFF2-40B4-BE49-F238E27FC236}">
                <a16:creationId xmlns:a16="http://schemas.microsoft.com/office/drawing/2014/main" id="{6D5493FA-2DCA-05FA-B64D-9266E284351A}"/>
              </a:ext>
            </a:extLst>
          </p:cNvPr>
          <p:cNvSpPr>
            <a:spLocks noGrp="1"/>
          </p:cNvSpPr>
          <p:nvPr>
            <p:ph idx="1"/>
          </p:nvPr>
        </p:nvSpPr>
        <p:spPr>
          <a:xfrm>
            <a:off x="1237489" y="2301555"/>
            <a:ext cx="3075836" cy="3878582"/>
          </a:xfrm>
        </p:spPr>
        <p:txBody>
          <a:bodyPr>
            <a:normAutofit/>
          </a:bodyPr>
          <a:lstStyle/>
          <a:p>
            <a:endParaRPr lang="en-US" sz="1600"/>
          </a:p>
        </p:txBody>
      </p:sp>
      <p:pic>
        <p:nvPicPr>
          <p:cNvPr id="5" name="Picture 4">
            <a:extLst>
              <a:ext uri="{FF2B5EF4-FFF2-40B4-BE49-F238E27FC236}">
                <a16:creationId xmlns:a16="http://schemas.microsoft.com/office/drawing/2014/main" id="{57BA9F98-D64B-9189-E099-A0FE08A6967D}"/>
              </a:ext>
            </a:extLst>
          </p:cNvPr>
          <p:cNvPicPr>
            <a:picLocks noChangeAspect="1"/>
          </p:cNvPicPr>
          <p:nvPr/>
        </p:nvPicPr>
        <p:blipFill rotWithShape="1">
          <a:blip r:embed="rId3"/>
          <a:srcRect t="330" r="-2" b="8141"/>
          <a:stretch/>
        </p:blipFill>
        <p:spPr>
          <a:xfrm>
            <a:off x="5105399" y="-5536"/>
            <a:ext cx="7086601" cy="6863536"/>
          </a:xfrm>
          <a:prstGeom prst="rect">
            <a:avLst/>
          </a:prstGeom>
        </p:spPr>
      </p:pic>
    </p:spTree>
    <p:extLst>
      <p:ext uri="{BB962C8B-B14F-4D97-AF65-F5344CB8AC3E}">
        <p14:creationId xmlns:p14="http://schemas.microsoft.com/office/powerpoint/2010/main" val="20914306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Interpretation and Limitations of Analysis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lvl="1"/>
            <a:r>
              <a:rPr lang="en-US" sz="2400" dirty="0">
                <a:cs typeface="Times New Roman" panose="02020603050405020304" pitchFamily="18" charset="0"/>
              </a:rPr>
              <a:t>What worked well in this analysis? </a:t>
            </a:r>
          </a:p>
          <a:p>
            <a:pPr lvl="1"/>
            <a:r>
              <a:rPr lang="en-US" sz="2400" dirty="0">
                <a:cs typeface="Times New Roman" panose="02020603050405020304" pitchFamily="18" charset="0"/>
              </a:rPr>
              <a:t>What was lacking? </a:t>
            </a:r>
          </a:p>
          <a:p>
            <a:pPr lvl="1"/>
            <a:r>
              <a:rPr lang="en-US" sz="2400" dirty="0">
                <a:cs typeface="Times New Roman" panose="02020603050405020304" pitchFamily="18" charset="0"/>
              </a:rPr>
              <a:t>What are the takeaways for you? </a:t>
            </a:r>
          </a:p>
          <a:p>
            <a:pPr lvl="1"/>
            <a:r>
              <a:rPr lang="en-US" sz="2400" dirty="0">
                <a:cs typeface="Times New Roman" panose="02020603050405020304" pitchFamily="18" charset="0"/>
              </a:rPr>
              <a:t>What might limit the takeaways? What hinders your approach to thinking of this as causal? </a:t>
            </a:r>
          </a:p>
          <a:p>
            <a:pPr lvl="1"/>
            <a:r>
              <a:rPr lang="en-US" sz="2400" dirty="0">
                <a:cs typeface="Times New Roman" panose="02020603050405020304" pitchFamily="18" charset="0"/>
              </a:rPr>
              <a:t>Any other thoughts? </a:t>
            </a:r>
          </a:p>
        </p:txBody>
      </p:sp>
    </p:spTree>
    <p:extLst>
      <p:ext uri="{BB962C8B-B14F-4D97-AF65-F5344CB8AC3E}">
        <p14:creationId xmlns:p14="http://schemas.microsoft.com/office/powerpoint/2010/main" val="62032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p:txBody>
      </p:sp>
    </p:spTree>
    <p:extLst>
      <p:ext uri="{BB962C8B-B14F-4D97-AF65-F5344CB8AC3E}">
        <p14:creationId xmlns:p14="http://schemas.microsoft.com/office/powerpoint/2010/main" val="2800311972"/>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7954</TotalTime>
  <Words>5786</Words>
  <Application>Microsoft Office PowerPoint</Application>
  <PresentationFormat>Widescreen</PresentationFormat>
  <Paragraphs>624</Paragraphs>
  <Slides>85</Slides>
  <Notes>79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85</vt:i4>
      </vt:variant>
    </vt:vector>
  </HeadingPairs>
  <TitlesOfParts>
    <vt:vector size="96" baseType="lpstr">
      <vt:lpstr>Aptos</vt:lpstr>
      <vt:lpstr>Arial</vt:lpstr>
      <vt:lpstr>Calibri</vt:lpstr>
      <vt:lpstr>Cambria Math</vt:lpstr>
      <vt:lpstr>ff-quadraat-web-pro</vt:lpstr>
      <vt:lpstr>GT America</vt:lpstr>
      <vt:lpstr>Open Sans</vt:lpstr>
      <vt:lpstr>Symbol</vt:lpstr>
      <vt:lpstr>Times New Roman</vt:lpstr>
      <vt:lpstr>Wingdings 2</vt:lpstr>
      <vt:lpstr>View</vt:lpstr>
      <vt:lpstr>Intermediate Statistics</vt:lpstr>
      <vt:lpstr>PowerPoint Presentation</vt:lpstr>
      <vt:lpstr>Case Study: Interpreting Regression</vt:lpstr>
      <vt:lpstr>Case Study: Interpreting Regression</vt:lpstr>
      <vt:lpstr>Case Study: Interpreting Regression</vt:lpstr>
      <vt:lpstr>Case Study: Interpreting Regression</vt:lpstr>
      <vt:lpstr>Types of Significance </vt:lpstr>
      <vt:lpstr>Types of Significance </vt:lpstr>
      <vt:lpstr>What do my results mean? </vt:lpstr>
      <vt:lpstr>What do my results mean? </vt:lpstr>
      <vt:lpstr>What do my results mean? </vt:lpstr>
      <vt:lpstr>How do I report my results and assumptions? </vt:lpstr>
      <vt:lpstr>What do my results mean? </vt:lpstr>
      <vt:lpstr>What do my results mean? </vt:lpstr>
      <vt:lpstr>Example of External Validity</vt:lpstr>
      <vt:lpstr>Example of Selection Bias: Marriage and Happiness </vt:lpstr>
      <vt:lpstr>What do my results mean? </vt:lpstr>
      <vt:lpstr>Notes on Causality and Bias</vt:lpstr>
      <vt:lpstr>Interpreting your results causally (One more time)</vt:lpstr>
      <vt:lpstr>Omitted Variables </vt:lpstr>
      <vt:lpstr>Omitted Variables </vt:lpstr>
      <vt:lpstr>Measurement Error</vt:lpstr>
      <vt:lpstr>Measurement Error</vt:lpstr>
      <vt:lpstr>Collinearity and Causality</vt:lpstr>
      <vt:lpstr>Collinearity and Causality</vt:lpstr>
      <vt:lpstr>Collinearity and Causality</vt:lpstr>
      <vt:lpstr>Causal Inference Frameworks</vt:lpstr>
      <vt:lpstr>Goal of Econometric Analysis</vt:lpstr>
      <vt:lpstr>All that glitters is an RCT?</vt:lpstr>
      <vt:lpstr>All that glitters is an RCT?</vt:lpstr>
      <vt:lpstr>All that glitters is an RCT?</vt:lpstr>
      <vt:lpstr>All that glitters is an RCT?</vt:lpstr>
      <vt:lpstr>All that glitters is an RCT?</vt:lpstr>
      <vt:lpstr>Econometric approach</vt:lpstr>
      <vt:lpstr>DGPs as DAGs</vt:lpstr>
      <vt:lpstr>DGPs as DAGs</vt:lpstr>
      <vt:lpstr>DGPs as DAGs</vt:lpstr>
      <vt:lpstr>A More Involved DAG</vt:lpstr>
      <vt:lpstr>Associations in DAGs</vt:lpstr>
      <vt:lpstr>Associations in DAGs</vt:lpstr>
      <vt:lpstr>Associations in DAGs</vt:lpstr>
      <vt:lpstr>Some Drawbacks of DAGs</vt:lpstr>
      <vt:lpstr>Another approach: Potential Outcomes</vt:lpstr>
      <vt:lpstr>Another approach: Potential Outcomes</vt:lpstr>
      <vt:lpstr>Another approach: Potential Outcomes</vt:lpstr>
      <vt:lpstr>Propensity Score Matching</vt:lpstr>
      <vt:lpstr>Causal Inference: Satisfying the Backdoor Criterion</vt:lpstr>
      <vt:lpstr>Causal Inference: Satisfying the Backdoor Criterion</vt:lpstr>
      <vt:lpstr>Causal Inference: Satisfying the Backdoor Criterion</vt:lpstr>
      <vt:lpstr>Matching reduces model dependence</vt:lpstr>
      <vt:lpstr>Matching reduces model dependence</vt:lpstr>
      <vt:lpstr>Matching reduces model dependence</vt:lpstr>
      <vt:lpstr>Matching reduces model dependence</vt:lpstr>
      <vt:lpstr>Matching reduces model dependence</vt:lpstr>
      <vt:lpstr>Matching reduces model dependence</vt:lpstr>
      <vt:lpstr>Matching combines well with regression!</vt:lpstr>
      <vt:lpstr>Example: Infertility Treatment and Risks of Severe Maternal Morbidity</vt:lpstr>
      <vt:lpstr>Matching combines well with regression!</vt:lpstr>
      <vt:lpstr>Matching combines well with regression!</vt:lpstr>
      <vt:lpstr>Why do we need matching?</vt:lpstr>
      <vt:lpstr>Why do we need matching?</vt:lpstr>
      <vt:lpstr>So what does matching do? </vt:lpstr>
      <vt:lpstr>Approximate Matching: Nearest Neighbor</vt:lpstr>
      <vt:lpstr>Approximate Matching: Nearest Neighbor</vt:lpstr>
      <vt:lpstr>Approximate Matching: Nearest Neighbor</vt:lpstr>
      <vt:lpstr>Nearest Neighbor Matching</vt:lpstr>
      <vt:lpstr>Nearest Neighbor Matching</vt:lpstr>
      <vt:lpstr>Nearest Neighbor Matching</vt:lpstr>
      <vt:lpstr>Nearest Neighbor Matching</vt:lpstr>
      <vt:lpstr>Nearest Neighbor Matching in Practice </vt:lpstr>
      <vt:lpstr>What happens after we match?</vt:lpstr>
      <vt:lpstr>What happens after we match?</vt:lpstr>
      <vt:lpstr>Analyzing a (truly) random experiment</vt:lpstr>
      <vt:lpstr>Step 2: Estimation</vt:lpstr>
      <vt:lpstr>Step 2: Estimation</vt:lpstr>
      <vt:lpstr>Results</vt:lpstr>
      <vt:lpstr>Results</vt:lpstr>
      <vt:lpstr>How is this different than controlling in OLS?</vt:lpstr>
      <vt:lpstr>How is this different than controlling in OLS?</vt:lpstr>
      <vt:lpstr>Some Matching Best Practices</vt:lpstr>
      <vt:lpstr>Some Matching Best Practices</vt:lpstr>
      <vt:lpstr>Other Caveats</vt:lpstr>
      <vt:lpstr>Problems of Unobservables</vt:lpstr>
      <vt:lpstr>Problems of Unobservables</vt:lpstr>
      <vt:lpstr>Interpretation and Limitations of Analysis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801</cp:revision>
  <dcterms:created xsi:type="dcterms:W3CDTF">2011-01-10T00:42:42Z</dcterms:created>
  <dcterms:modified xsi:type="dcterms:W3CDTF">2024-08-08T20:09:51Z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